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38" r:id="rId5"/>
    <p:sldId id="260" r:id="rId6"/>
    <p:sldId id="351" r:id="rId7"/>
    <p:sldId id="349" r:id="rId8"/>
    <p:sldId id="356" r:id="rId9"/>
    <p:sldId id="350" r:id="rId10"/>
    <p:sldId id="359" r:id="rId11"/>
    <p:sldId id="363" r:id="rId12"/>
    <p:sldId id="361" r:id="rId13"/>
    <p:sldId id="306" r:id="rId14"/>
    <p:sldId id="302" r:id="rId15"/>
    <p:sldId id="311" r:id="rId16"/>
    <p:sldId id="366" r:id="rId17"/>
    <p:sldId id="364" r:id="rId18"/>
    <p:sldId id="367" r:id="rId19"/>
    <p:sldId id="342" r:id="rId20"/>
    <p:sldId id="368" r:id="rId21"/>
    <p:sldId id="369" r:id="rId22"/>
    <p:sldId id="330" r:id="rId23"/>
    <p:sldId id="353" r:id="rId24"/>
    <p:sldId id="328" r:id="rId25"/>
    <p:sldId id="329" r:id="rId26"/>
    <p:sldId id="354" r:id="rId27"/>
    <p:sldId id="355" r:id="rId28"/>
    <p:sldId id="300" r:id="rId29"/>
    <p:sldId id="343" r:id="rId30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B11A"/>
    <a:srgbClr val="F4CCCC"/>
    <a:srgbClr val="000000"/>
    <a:srgbClr val="C11434"/>
    <a:srgbClr val="C31E3C"/>
    <a:srgbClr val="EAEAEB"/>
    <a:srgbClr val="6F95CF"/>
    <a:srgbClr val="083486"/>
    <a:srgbClr val="F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AC778-E1B3-4820-9777-6F7692E9DC78}" v="357" dt="2020-08-09T00:25:37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86359"/>
  </p:normalViewPr>
  <p:slideViewPr>
    <p:cSldViewPr snapToGrid="0" snapToObjects="1" showGuides="1">
      <p:cViewPr varScale="1">
        <p:scale>
          <a:sx n="61" d="100"/>
          <a:sy n="61" d="100"/>
        </p:scale>
        <p:origin x="102" y="7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2020-12-22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7T13:25:59.7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321 0,'-2'12,"-1"-1,0 1,-1-1,0 0,-1 0,0 0,0-1,-1 1,-4 4,1 0,-39 73,4 2,-13 45,37-85,2 1,2 0,-3 28,2 10,5 1,3 0,4 18,6-51,7 54,-5-89,1-1,1 1,1-1,1 0,0-1,8 13,49 94,-52-104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7T13:26:08.3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357 1,'-3'0,"1"1,-1-1,0 1,1 0,-1 0,1 0,-1 0,1 1,0-1,-1 1,1-1,0 1,0 0,0 0,-1 2,-31 35,27-29,-20 26,2 3,2 0,1 1,-3 11,-66 172,82-195,1 0,2 1,-3 29,-1 1,-1 26,4-1,4 1,4 42,0-75,1-27,0 0,2 0,1-1,1 1,1-1,1-1,1 1,1-1,1-1,3 4,-1 0,-3-2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2020-12-22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595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37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3197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460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6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929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9362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638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41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917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069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668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854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799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95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450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기존에는 </a:t>
            </a:r>
            <a:r>
              <a:rPr kumimoji="1" lang="en-US" altLang="ko-KR" dirty="0"/>
              <a:t>OS</a:t>
            </a:r>
            <a:r>
              <a:rPr kumimoji="1" lang="ko-KR" altLang="en-US" dirty="0"/>
              <a:t>가 메모리로의 데이터 </a:t>
            </a:r>
            <a:r>
              <a:rPr kumimoji="1" lang="en-US" altLang="ko-KR" dirty="0"/>
              <a:t>copy, storage</a:t>
            </a:r>
            <a:r>
              <a:rPr kumimoji="1" lang="ko-KR" altLang="en-US" dirty="0"/>
              <a:t>로의 영구 데이터 연산</a:t>
            </a:r>
            <a:r>
              <a:rPr kumimoji="1" lang="en-US" altLang="ko-KR" dirty="0"/>
              <a:t>(read/write)</a:t>
            </a:r>
            <a:r>
              <a:rPr kumimoji="1" lang="ko-KR" altLang="en-US" dirty="0"/>
              <a:t>를 직접 개입함</a:t>
            </a:r>
            <a:r>
              <a:rPr kumimoji="1" lang="en-US" altLang="ko-KR" dirty="0"/>
              <a:t>-&gt; </a:t>
            </a:r>
            <a:r>
              <a:rPr kumimoji="1" lang="ko-KR" altLang="en-US" dirty="0" err="1"/>
              <a:t>속도낮아짐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266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38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search.cs.wisc.edu/sonar/wiki/pmwiki.php?n=Mnemosyne.PCMTechnolog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261506"/>
            <a:ext cx="11554232" cy="639243"/>
          </a:xfrm>
        </p:spPr>
        <p:txBody>
          <a:bodyPr anchor="t"/>
          <a:lstStyle/>
          <a:p>
            <a:r>
              <a:rPr kumimoji="1" lang="en-US" altLang="ko-KR" sz="3600" dirty="0" err="1"/>
              <a:t>Twizzler</a:t>
            </a:r>
            <a:r>
              <a:rPr kumimoji="1" lang="en-US" altLang="ko-KR" sz="3600" dirty="0"/>
              <a:t> : </a:t>
            </a:r>
            <a:br>
              <a:rPr kumimoji="1" lang="en-US" altLang="ko-KR" sz="3600" dirty="0"/>
            </a:br>
            <a:r>
              <a:rPr kumimoji="1" lang="en-US" altLang="ko-KR" sz="3600" dirty="0"/>
              <a:t>a Data-Centric OS for Non-Volatile Memory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2020. 08. 10</a:t>
            </a:r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 dirty="0"/>
              <a:t>32164881@dankook.ac.kr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473814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ore-KR" sz="1400" i="1" dirty="0">
                <a:solidFill>
                  <a:schemeClr val="bg1"/>
                </a:solidFill>
              </a:rPr>
              <a:t>Bittman, Daniel., </a:t>
            </a:r>
            <a:r>
              <a:rPr lang="en" altLang="ko-Kore-KR" sz="1400" i="1" dirty="0">
                <a:solidFill>
                  <a:schemeClr val="bg1"/>
                </a:solidFill>
              </a:rPr>
              <a:t>Alv</a:t>
            </a:r>
            <a:r>
              <a:rPr lang="en-US" altLang="ko-Kore-KR" sz="1400" i="1" dirty="0" err="1">
                <a:solidFill>
                  <a:schemeClr val="bg1"/>
                </a:solidFill>
              </a:rPr>
              <a:t>aro</a:t>
            </a:r>
            <a:r>
              <a:rPr lang="en-US" altLang="ko-Kore-KR" sz="1400" i="1" dirty="0">
                <a:solidFill>
                  <a:schemeClr val="bg1"/>
                </a:solidFill>
              </a:rPr>
              <a:t>, Peter., Pankaj </a:t>
            </a:r>
            <a:r>
              <a:rPr lang="en-US" altLang="ko-Kore-KR" sz="1400" i="1" dirty="0" err="1">
                <a:solidFill>
                  <a:schemeClr val="bg1"/>
                </a:solidFill>
              </a:rPr>
              <a:t>Mehra</a:t>
            </a:r>
            <a:r>
              <a:rPr lang="en-US" altLang="ko-Kore-KR" sz="1400" i="1" dirty="0">
                <a:solidFill>
                  <a:schemeClr val="bg1"/>
                </a:solidFill>
              </a:rPr>
              <a:t>., Darrell D. E. Long., &amp; Ethan L. Miller.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Annual Technical </a:t>
            </a:r>
            <a:r>
              <a:rPr lang="en" altLang="ko-Kore-KR" sz="1400" i="1" dirty="0">
                <a:solidFill>
                  <a:schemeClr val="bg1"/>
                </a:solidFill>
              </a:rPr>
              <a:t>Conference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6FA511-0EE2-9445-A800-3AA9FF18FD18}"/>
              </a:ext>
            </a:extLst>
          </p:cNvPr>
          <p:cNvSpPr/>
          <p:nvPr/>
        </p:nvSpPr>
        <p:spPr>
          <a:xfrm>
            <a:off x="342122" y="2746319"/>
            <a:ext cx="1150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800" b="1" dirty="0" err="1"/>
              <a:t>Twizzler</a:t>
            </a:r>
            <a:endParaRPr lang="ko-Kore-KR" altLang="en-US" sz="2800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3979A43-2DB5-45F0-949C-1E595901BF96}"/>
              </a:ext>
            </a:extLst>
          </p:cNvPr>
          <p:cNvSpPr/>
          <p:nvPr/>
        </p:nvSpPr>
        <p:spPr>
          <a:xfrm>
            <a:off x="-599782" y="1647480"/>
            <a:ext cx="3708521" cy="2720898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1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CD80D-0B90-4FB7-8EBD-01FCC852ECAC}"/>
              </a:ext>
            </a:extLst>
          </p:cNvPr>
          <p:cNvSpPr/>
          <p:nvPr/>
        </p:nvSpPr>
        <p:spPr>
          <a:xfrm>
            <a:off x="3648899" y="3144997"/>
            <a:ext cx="56291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Little kernel involvement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Low overhead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Support for security and sharing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4D0978-2569-4997-BDC6-AEA9ED1EC30B}"/>
              </a:ext>
            </a:extLst>
          </p:cNvPr>
          <p:cNvSpPr/>
          <p:nvPr/>
        </p:nvSpPr>
        <p:spPr>
          <a:xfrm>
            <a:off x="4787354" y="2203637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 dirty="0" err="1">
                <a:solidFill>
                  <a:srgbClr val="C31E3C"/>
                </a:solidFill>
              </a:rPr>
              <a:t>Twizzler’s</a:t>
            </a:r>
            <a:r>
              <a:rPr lang="en-US" altLang="ko-KR" sz="2800" b="1" u="sng" dirty="0">
                <a:solidFill>
                  <a:srgbClr val="C31E3C"/>
                </a:solidFill>
              </a:rPr>
              <a:t> goals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6E9ED-AD74-4352-9786-5B76A8CF4A0A}"/>
              </a:ext>
            </a:extLst>
          </p:cNvPr>
          <p:cNvSpPr/>
          <p:nvPr/>
        </p:nvSpPr>
        <p:spPr>
          <a:xfrm>
            <a:off x="2796308" y="1874404"/>
            <a:ext cx="7020792" cy="292619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96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2C8AAE-69A4-4FC7-8E0C-3CFA449E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65" y="3242664"/>
            <a:ext cx="7099686" cy="3152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EA7BEB-BBF5-4834-8C6C-CA4F83ADB162}"/>
              </a:ext>
            </a:extLst>
          </p:cNvPr>
          <p:cNvSpPr/>
          <p:nvPr/>
        </p:nvSpPr>
        <p:spPr>
          <a:xfrm>
            <a:off x="402771" y="674170"/>
            <a:ext cx="610193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Library 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Design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200" dirty="0"/>
              <a:t>Object Management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200" dirty="0"/>
              <a:t>Address space Management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200" dirty="0"/>
              <a:t>Persistent Pointers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Open-Source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67C1A1D-42FB-4B69-B03D-AE657EA4F6DC}"/>
              </a:ext>
            </a:extLst>
          </p:cNvPr>
          <p:cNvSpPr/>
          <p:nvPr/>
        </p:nvSpPr>
        <p:spPr>
          <a:xfrm>
            <a:off x="3887431" y="4246880"/>
            <a:ext cx="6167120" cy="65531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9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BB3E334-11C8-4BED-8D5B-9C0732F7E521}"/>
              </a:ext>
            </a:extLst>
          </p:cNvPr>
          <p:cNvCxnSpPr>
            <a:cxnSpLocks/>
          </p:cNvCxnSpPr>
          <p:nvPr/>
        </p:nvCxnSpPr>
        <p:spPr>
          <a:xfrm>
            <a:off x="4360735" y="3418129"/>
            <a:ext cx="0" cy="2884589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DB3728C-C3F8-450B-83C4-4B2C2FBD62CD}"/>
              </a:ext>
            </a:extLst>
          </p:cNvPr>
          <p:cNvSpPr/>
          <p:nvPr/>
        </p:nvSpPr>
        <p:spPr>
          <a:xfrm>
            <a:off x="3755039" y="4556771"/>
            <a:ext cx="1306953" cy="245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pic>
        <p:nvPicPr>
          <p:cNvPr id="1026" name="Picture 2" descr="트리 구조 - 위키백과, 우리 모두의 백과사전">
            <a:extLst>
              <a:ext uri="{FF2B5EF4-FFF2-40B4-BE49-F238E27FC236}">
                <a16:creationId xmlns:a16="http://schemas.microsoft.com/office/drawing/2014/main" id="{A0DB876B-7DFF-4ADF-8D94-0503C16C8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64" y="3934869"/>
            <a:ext cx="2022406" cy="1688709"/>
          </a:xfrm>
          <a:prstGeom prst="rect">
            <a:avLst/>
          </a:prstGeom>
          <a:noFill/>
          <a:ln>
            <a:solidFill>
              <a:schemeClr val="dk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3372-1F5D-45FF-941C-791304DB9701}"/>
              </a:ext>
            </a:extLst>
          </p:cNvPr>
          <p:cNvSpPr/>
          <p:nvPr/>
        </p:nvSpPr>
        <p:spPr>
          <a:xfrm>
            <a:off x="402771" y="674170"/>
            <a:ext cx="1138645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Object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 err="1"/>
              <a:t>Twizzler</a:t>
            </a:r>
            <a:r>
              <a:rPr lang="en-US" altLang="ko-Kore-KR" sz="2400" dirty="0"/>
              <a:t> organizes data into </a:t>
            </a:r>
            <a:r>
              <a:rPr lang="en-US" altLang="ko-Kore-KR" sz="2400" i="1" dirty="0"/>
              <a:t>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Twizzler</a:t>
            </a:r>
            <a:r>
              <a:rPr lang="en-US" altLang="ko-KR" sz="2400" dirty="0"/>
              <a:t> uses objects as the unit of access control</a:t>
            </a:r>
          </a:p>
          <a:p>
            <a:pPr lvl="2"/>
            <a:r>
              <a:rPr lang="en-US" altLang="ko-KR" sz="2400" dirty="0"/>
              <a:t>- Read/Write/Execute Permissions(MMU)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Objects are created/deleted by the </a:t>
            </a:r>
            <a:r>
              <a:rPr lang="en-US" altLang="ko-KR" sz="2400" i="1" dirty="0"/>
              <a:t>create/delete</a:t>
            </a:r>
            <a:r>
              <a:rPr lang="en-US" altLang="ko-KR" sz="2400" dirty="0"/>
              <a:t> system call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8F9F24-433C-47BC-BD9F-8C33700340A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31349" y="4850577"/>
            <a:ext cx="13306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F6E5BA-9696-4831-B4D6-6B3DC11AD347}"/>
              </a:ext>
            </a:extLst>
          </p:cNvPr>
          <p:cNvGrpSpPr/>
          <p:nvPr/>
        </p:nvGrpSpPr>
        <p:grpSpPr>
          <a:xfrm>
            <a:off x="5061993" y="4619764"/>
            <a:ext cx="1308479" cy="461625"/>
            <a:chOff x="4509219" y="4031435"/>
            <a:chExt cx="1308479" cy="46162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284D04-E6ED-4FE9-93AD-1561E3D428B7}"/>
                </a:ext>
              </a:extLst>
            </p:cNvPr>
            <p:cNvSpPr/>
            <p:nvPr/>
          </p:nvSpPr>
          <p:spPr>
            <a:xfrm>
              <a:off x="4509219" y="4031435"/>
              <a:ext cx="1308479" cy="461625"/>
            </a:xfrm>
            <a:prstGeom prst="rect">
              <a:avLst/>
            </a:prstGeom>
            <a:solidFill>
              <a:srgbClr val="F4CCCC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617AA3-79A7-4F49-9430-12C5F9EFE56A}"/>
                </a:ext>
              </a:extLst>
            </p:cNvPr>
            <p:cNvSpPr txBox="1"/>
            <p:nvPr/>
          </p:nvSpPr>
          <p:spPr>
            <a:xfrm>
              <a:off x="4712571" y="4073980"/>
              <a:ext cx="95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Object</a:t>
              </a:r>
              <a:endParaRPr lang="ko-KR" altLang="en-US" b="1" dirty="0"/>
            </a:p>
          </p:txBody>
        </p:sp>
      </p:grp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D404CF06-263E-4E59-BEFF-9EFDDB713D84}"/>
              </a:ext>
            </a:extLst>
          </p:cNvPr>
          <p:cNvCxnSpPr>
            <a:cxnSpLocks/>
            <a:stCxn id="3" idx="3"/>
            <a:endCxn id="32" idx="0"/>
          </p:cNvCxnSpPr>
          <p:nvPr/>
        </p:nvCxnSpPr>
        <p:spPr>
          <a:xfrm flipV="1">
            <a:off x="6370472" y="4273016"/>
            <a:ext cx="1710520" cy="577561"/>
          </a:xfrm>
          <a:prstGeom prst="curvedConnector4">
            <a:avLst>
              <a:gd name="adj1" fmla="val 40280"/>
              <a:gd name="adj2" fmla="val 13958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63AF77-732F-4B0C-AED8-6B32D10EEB4D}"/>
              </a:ext>
            </a:extLst>
          </p:cNvPr>
          <p:cNvSpPr/>
          <p:nvPr/>
        </p:nvSpPr>
        <p:spPr>
          <a:xfrm>
            <a:off x="3690948" y="4473329"/>
            <a:ext cx="1584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1" dirty="0"/>
              <a:t>create</a:t>
            </a:r>
            <a:endParaRPr lang="en" altLang="ko-Kore-KR" sz="2000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ECAD8-F60E-4600-9A39-CB428329AA35}"/>
              </a:ext>
            </a:extLst>
          </p:cNvPr>
          <p:cNvSpPr txBox="1"/>
          <p:nvPr/>
        </p:nvSpPr>
        <p:spPr>
          <a:xfrm>
            <a:off x="2038118" y="5792528"/>
            <a:ext cx="172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Object ID</a:t>
            </a:r>
          </a:p>
          <a:p>
            <a:pPr algn="ctr"/>
            <a:r>
              <a:rPr lang="en-US" altLang="ko-KR" sz="1400" b="1" dirty="0"/>
              <a:t>(128 bit)</a:t>
            </a:r>
            <a:endParaRPr lang="ko-KR" altLang="en-US" sz="1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D85065-2817-4DB6-854D-252A942169FB}"/>
              </a:ext>
            </a:extLst>
          </p:cNvPr>
          <p:cNvSpPr/>
          <p:nvPr/>
        </p:nvSpPr>
        <p:spPr>
          <a:xfrm>
            <a:off x="1677756" y="3304254"/>
            <a:ext cx="202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Application</a:t>
            </a:r>
            <a:endParaRPr lang="en" altLang="ko-Kore-KR" sz="2400" b="1" dirty="0"/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7CD584DB-8070-479B-B528-1B3E5CE7A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29718"/>
              </p:ext>
            </p:extLst>
          </p:nvPr>
        </p:nvGraphicFramePr>
        <p:xfrm>
          <a:off x="7543813" y="4275615"/>
          <a:ext cx="343939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232">
                  <a:extLst>
                    <a:ext uri="{9D8B030D-6E8A-4147-A177-3AD203B41FA5}">
                      <a16:colId xmlns:a16="http://schemas.microsoft.com/office/drawing/2014/main" val="3821041371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834182308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1514301830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748685929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961148933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441052089"/>
                    </a:ext>
                  </a:extLst>
                </a:gridCol>
              </a:tblGrid>
              <a:tr h="214042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295417"/>
                  </a:ext>
                </a:extLst>
              </a:tr>
              <a:tr h="2140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99200"/>
                  </a:ext>
                </a:extLst>
              </a:tr>
              <a:tr h="2140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84534"/>
                  </a:ext>
                </a:extLst>
              </a:tr>
              <a:tr h="2140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81515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367EFA-DF16-4AED-861B-18E14E7C098F}"/>
              </a:ext>
            </a:extLst>
          </p:cNvPr>
          <p:cNvSpPr/>
          <p:nvPr/>
        </p:nvSpPr>
        <p:spPr>
          <a:xfrm>
            <a:off x="7748483" y="4273016"/>
            <a:ext cx="665018" cy="283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E01EE32-DC79-419E-8C29-6F73B6D066F0}"/>
              </a:ext>
            </a:extLst>
          </p:cNvPr>
          <p:cNvSpPr/>
          <p:nvPr/>
        </p:nvSpPr>
        <p:spPr>
          <a:xfrm>
            <a:off x="8237478" y="3304253"/>
            <a:ext cx="202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NVM</a:t>
            </a:r>
            <a:endParaRPr lang="en" altLang="ko-Kore-KR" sz="2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F05205-855C-4EF4-9FCE-5432E00D3291}"/>
              </a:ext>
            </a:extLst>
          </p:cNvPr>
          <p:cNvSpPr/>
          <p:nvPr/>
        </p:nvSpPr>
        <p:spPr>
          <a:xfrm>
            <a:off x="4764879" y="3307481"/>
            <a:ext cx="202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/>
              <a:t>Twizzler</a:t>
            </a:r>
            <a:endParaRPr lang="en" altLang="ko-Kore-KR" sz="2400" b="1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9A82EBC-1143-4E68-A05C-77D86DC210E6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3367757" y="4938846"/>
            <a:ext cx="1180699" cy="1049885"/>
          </a:xfrm>
          <a:prstGeom prst="bentConnector3">
            <a:avLst>
              <a:gd name="adj1" fmla="val 9928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1D27E3E-FEA3-43C5-A693-A9F50BC983E8}"/>
              </a:ext>
            </a:extLst>
          </p:cNvPr>
          <p:cNvSpPr txBox="1"/>
          <p:nvPr/>
        </p:nvSpPr>
        <p:spPr>
          <a:xfrm>
            <a:off x="7633488" y="4250432"/>
            <a:ext cx="95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Object</a:t>
            </a:r>
            <a:endParaRPr lang="ko-KR" altLang="en-US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73DFFBD-FBCE-48CE-87D6-E89E66D4383C}"/>
              </a:ext>
            </a:extLst>
          </p:cNvPr>
          <p:cNvSpPr/>
          <p:nvPr/>
        </p:nvSpPr>
        <p:spPr>
          <a:xfrm>
            <a:off x="3596129" y="5977813"/>
            <a:ext cx="8099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600" dirty="0"/>
              <a:t>return</a:t>
            </a:r>
            <a:endParaRPr lang="en" altLang="ko-Kore-KR" sz="16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5383C3-4049-4FD7-B328-2CBCF9C4C8EE}"/>
              </a:ext>
            </a:extLst>
          </p:cNvPr>
          <p:cNvCxnSpPr>
            <a:cxnSpLocks/>
          </p:cNvCxnSpPr>
          <p:nvPr/>
        </p:nvCxnSpPr>
        <p:spPr>
          <a:xfrm>
            <a:off x="6976345" y="3418129"/>
            <a:ext cx="0" cy="2884589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2B05D6-3010-43B7-88E5-206E8D4C6D5C}"/>
              </a:ext>
            </a:extLst>
          </p:cNvPr>
          <p:cNvSpPr/>
          <p:nvPr/>
        </p:nvSpPr>
        <p:spPr>
          <a:xfrm>
            <a:off x="7543813" y="4250431"/>
            <a:ext cx="3439392" cy="148822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84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B378B5-A12C-4F7B-B1B6-1B84438CE4DB}"/>
              </a:ext>
            </a:extLst>
          </p:cNvPr>
          <p:cNvSpPr/>
          <p:nvPr/>
        </p:nvSpPr>
        <p:spPr>
          <a:xfrm>
            <a:off x="402771" y="674170"/>
            <a:ext cx="113864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Address Space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 err="1"/>
              <a:t>Twizzler</a:t>
            </a:r>
            <a:r>
              <a:rPr lang="en-US" altLang="ko-Kore-KR" sz="2400" dirty="0"/>
              <a:t> maps persistent objects into the VA space via </a:t>
            </a:r>
            <a:r>
              <a:rPr lang="en-US" altLang="ko-Kore-KR" sz="2400" i="1" dirty="0" err="1"/>
              <a:t>libtwz</a:t>
            </a:r>
            <a:endParaRPr lang="en-US" altLang="ko-Kore-KR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/>
              <a:t>Kernel and user-space share a view that defines an AS layout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7AABF5-51B1-4BCB-B163-7F95144C6C6E}"/>
              </a:ext>
            </a:extLst>
          </p:cNvPr>
          <p:cNvCxnSpPr/>
          <p:nvPr/>
        </p:nvCxnSpPr>
        <p:spPr>
          <a:xfrm>
            <a:off x="5862918" y="2086984"/>
            <a:ext cx="0" cy="43676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08930A2-A0CF-4BB2-9AE0-10DAF17C0A57}"/>
              </a:ext>
            </a:extLst>
          </p:cNvPr>
          <p:cNvCxnSpPr>
            <a:cxnSpLocks/>
          </p:cNvCxnSpPr>
          <p:nvPr/>
        </p:nvCxnSpPr>
        <p:spPr>
          <a:xfrm>
            <a:off x="262919" y="4485935"/>
            <a:ext cx="5298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00EEE6-DF8A-4204-85A7-6672ADF3A7F0}"/>
              </a:ext>
            </a:extLst>
          </p:cNvPr>
          <p:cNvSpPr/>
          <p:nvPr/>
        </p:nvSpPr>
        <p:spPr>
          <a:xfrm>
            <a:off x="105196" y="4549585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AD25A6-3CCC-4840-B4D7-EBE3072F1B29}"/>
              </a:ext>
            </a:extLst>
          </p:cNvPr>
          <p:cNvSpPr/>
          <p:nvPr/>
        </p:nvSpPr>
        <p:spPr>
          <a:xfrm>
            <a:off x="53388" y="4148429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User</a:t>
            </a:r>
            <a:endParaRPr lang="en" altLang="ko-Kore-KR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28324C4-2258-4776-85F2-8403BFC50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36" t="68348" r="-72" b="425"/>
          <a:stretch/>
        </p:blipFill>
        <p:spPr>
          <a:xfrm>
            <a:off x="2815491" y="5909958"/>
            <a:ext cx="2416496" cy="890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E8E6C43-07D3-4F63-AA89-6E76F882C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1340289" y="2157765"/>
            <a:ext cx="1815784" cy="21849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9BF31E-CA5D-4BBA-A383-5403A6825D66}"/>
              </a:ext>
            </a:extLst>
          </p:cNvPr>
          <p:cNvSpPr/>
          <p:nvPr/>
        </p:nvSpPr>
        <p:spPr>
          <a:xfrm>
            <a:off x="1383005" y="3111544"/>
            <a:ext cx="1725196" cy="223327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CB60649-762B-49EA-9B23-BB07B9D9AB1A}"/>
              </a:ext>
            </a:extLst>
          </p:cNvPr>
          <p:cNvCxnSpPr>
            <a:stCxn id="22" idx="0"/>
            <a:endCxn id="23" idx="3"/>
          </p:cNvCxnSpPr>
          <p:nvPr/>
        </p:nvCxnSpPr>
        <p:spPr>
          <a:xfrm rot="16200000" flipV="1">
            <a:off x="2260037" y="4146256"/>
            <a:ext cx="2659738" cy="867666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3634DC-5F61-4384-8D8A-E683029C8508}"/>
              </a:ext>
            </a:extLst>
          </p:cNvPr>
          <p:cNvCxnSpPr>
            <a:cxnSpLocks/>
          </p:cNvCxnSpPr>
          <p:nvPr/>
        </p:nvCxnSpPr>
        <p:spPr>
          <a:xfrm>
            <a:off x="262919" y="5563493"/>
            <a:ext cx="5298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DA858E-0029-4EAB-8A19-82E4638E0DA6}"/>
              </a:ext>
            </a:extLst>
          </p:cNvPr>
          <p:cNvSpPr/>
          <p:nvPr/>
        </p:nvSpPr>
        <p:spPr>
          <a:xfrm>
            <a:off x="105196" y="5627142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SSD</a:t>
            </a:r>
            <a:endParaRPr lang="en" altLang="ko-Kore-KR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20BAAA-5210-4CD6-97F6-0BF0CA01D8C1}"/>
              </a:ext>
            </a:extLst>
          </p:cNvPr>
          <p:cNvSpPr/>
          <p:nvPr/>
        </p:nvSpPr>
        <p:spPr>
          <a:xfrm>
            <a:off x="1383005" y="4744122"/>
            <a:ext cx="4006559" cy="676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File system</a:t>
            </a:r>
            <a:endParaRPr lang="ko-KR" altLang="en-US" sz="2400" b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8398DDE-FBA8-422F-9B81-2F74B855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7862430" y="2048902"/>
            <a:ext cx="1586363" cy="1908850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C4DBDF9-9492-4625-B43E-EF480078457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160100" y="4485127"/>
            <a:ext cx="1745871" cy="8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1FBFA50-BC15-4D22-B93B-B4AE2837AD1D}"/>
              </a:ext>
            </a:extLst>
          </p:cNvPr>
          <p:cNvSpPr/>
          <p:nvPr/>
        </p:nvSpPr>
        <p:spPr>
          <a:xfrm>
            <a:off x="6002377" y="4549585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Kernel</a:t>
            </a:r>
            <a:endParaRPr lang="en" altLang="ko-Kore-KR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0599A9-B093-4865-854D-9C5F5AC01B8E}"/>
              </a:ext>
            </a:extLst>
          </p:cNvPr>
          <p:cNvSpPr/>
          <p:nvPr/>
        </p:nvSpPr>
        <p:spPr>
          <a:xfrm>
            <a:off x="5950569" y="4148429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User</a:t>
            </a:r>
            <a:endParaRPr lang="en" altLang="ko-Kore-KR" b="1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976E28C-D691-4172-8463-E3509B0F3A5D}"/>
              </a:ext>
            </a:extLst>
          </p:cNvPr>
          <p:cNvCxnSpPr>
            <a:cxnSpLocks/>
          </p:cNvCxnSpPr>
          <p:nvPr/>
        </p:nvCxnSpPr>
        <p:spPr>
          <a:xfrm>
            <a:off x="6160100" y="5563493"/>
            <a:ext cx="5298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50D3F0-B618-4EAC-A3CB-89C3A4F61BFB}"/>
              </a:ext>
            </a:extLst>
          </p:cNvPr>
          <p:cNvSpPr/>
          <p:nvPr/>
        </p:nvSpPr>
        <p:spPr>
          <a:xfrm>
            <a:off x="6002377" y="5627142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NVM</a:t>
            </a:r>
            <a:endParaRPr lang="en" altLang="ko-Kore-KR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51277D-E003-41B7-8640-350BBA7DDAAF}"/>
              </a:ext>
            </a:extLst>
          </p:cNvPr>
          <p:cNvSpPr/>
          <p:nvPr/>
        </p:nvSpPr>
        <p:spPr>
          <a:xfrm>
            <a:off x="7905971" y="4147074"/>
            <a:ext cx="1728132" cy="67610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view</a:t>
            </a:r>
            <a:endParaRPr lang="ko-KR" altLang="en-US" sz="2400" b="1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0CEA712-137E-4A56-8D1A-7707A3B44038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9634103" y="4485127"/>
            <a:ext cx="18247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445E0AB-73E7-497E-BE36-48EF2F264544}"/>
              </a:ext>
            </a:extLst>
          </p:cNvPr>
          <p:cNvSpPr/>
          <p:nvPr/>
        </p:nvSpPr>
        <p:spPr>
          <a:xfrm>
            <a:off x="9634102" y="4052147"/>
            <a:ext cx="1824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View(Object)</a:t>
            </a:r>
            <a:endParaRPr lang="en" altLang="ko-Kore-KR" b="1" dirty="0"/>
          </a:p>
        </p:txBody>
      </p:sp>
      <p:graphicFrame>
        <p:nvGraphicFramePr>
          <p:cNvPr id="65" name="표 65">
            <a:extLst>
              <a:ext uri="{FF2B5EF4-FFF2-40B4-BE49-F238E27FC236}">
                <a16:creationId xmlns:a16="http://schemas.microsoft.com/office/drawing/2014/main" id="{282E8923-D782-4C58-A880-53BE5D663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64"/>
              </p:ext>
            </p:extLst>
          </p:nvPr>
        </p:nvGraphicFramePr>
        <p:xfrm>
          <a:off x="7905970" y="4162832"/>
          <a:ext cx="1728132" cy="651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66">
                  <a:extLst>
                    <a:ext uri="{9D8B030D-6E8A-4147-A177-3AD203B41FA5}">
                      <a16:colId xmlns:a16="http://schemas.microsoft.com/office/drawing/2014/main" val="2624879574"/>
                    </a:ext>
                  </a:extLst>
                </a:gridCol>
                <a:gridCol w="864066">
                  <a:extLst>
                    <a:ext uri="{9D8B030D-6E8A-4147-A177-3AD203B41FA5}">
                      <a16:colId xmlns:a16="http://schemas.microsoft.com/office/drawing/2014/main" val="3701853899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Addr</a:t>
                      </a:r>
                      <a:r>
                        <a:rPr lang="en-US" altLang="ko-KR" sz="1100" dirty="0"/>
                        <a:t> 100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Object ID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12251"/>
                  </a:ext>
                </a:extLst>
              </a:tr>
              <a:tr h="3259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Addr</a:t>
                      </a:r>
                      <a:r>
                        <a:rPr lang="en-US" altLang="ko-KR" sz="1100" dirty="0"/>
                        <a:t> 108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Object ID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141946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1C4A34B7-2D3B-482A-AD72-8C3AE2BAAF3E}"/>
              </a:ext>
            </a:extLst>
          </p:cNvPr>
          <p:cNvSpPr/>
          <p:nvPr/>
        </p:nvSpPr>
        <p:spPr>
          <a:xfrm>
            <a:off x="7895325" y="5851816"/>
            <a:ext cx="1967342" cy="525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Object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E772D1C-8CF9-4DD0-9A6F-8A34700E6BAC}"/>
              </a:ext>
            </a:extLst>
          </p:cNvPr>
          <p:cNvSpPr/>
          <p:nvPr/>
        </p:nvSpPr>
        <p:spPr>
          <a:xfrm>
            <a:off x="3543484" y="3542936"/>
            <a:ext cx="1781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i="1" dirty="0" err="1"/>
              <a:t>mmap</a:t>
            </a:r>
            <a:r>
              <a:rPr lang="en-US" altLang="ko-Kore-KR" i="1" dirty="0"/>
              <a:t>(</a:t>
            </a:r>
            <a:r>
              <a:rPr lang="en-US" altLang="ko-Kore-KR" i="1" dirty="0" err="1"/>
              <a:t>sys_call</a:t>
            </a:r>
            <a:r>
              <a:rPr lang="en-US" altLang="ko-Kore-KR" i="1" dirty="0"/>
              <a:t>)</a:t>
            </a:r>
            <a:endParaRPr lang="en" altLang="ko-Kore-KR" i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C2BEE-801A-4486-A9BC-9CC6AB369BE5}"/>
              </a:ext>
            </a:extLst>
          </p:cNvPr>
          <p:cNvSpPr/>
          <p:nvPr/>
        </p:nvSpPr>
        <p:spPr>
          <a:xfrm>
            <a:off x="6182360" y="3542936"/>
            <a:ext cx="1745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i="1" dirty="0" err="1">
                <a:solidFill>
                  <a:srgbClr val="FF0000"/>
                </a:solidFill>
              </a:rPr>
              <a:t>libtwz</a:t>
            </a:r>
            <a:r>
              <a:rPr lang="en-US" altLang="ko-Kore-KR" i="1" dirty="0"/>
              <a:t>(library)</a:t>
            </a:r>
            <a:endParaRPr lang="en" altLang="ko-Kore-KR" i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4EA508E-78A4-408D-A2F4-AA8EB3632C65}"/>
              </a:ext>
            </a:extLst>
          </p:cNvPr>
          <p:cNvSpPr/>
          <p:nvPr/>
        </p:nvSpPr>
        <p:spPr>
          <a:xfrm>
            <a:off x="9196428" y="4945038"/>
            <a:ext cx="1824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No File system</a:t>
            </a:r>
            <a:endParaRPr lang="en" altLang="ko-Kore-KR" b="1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2F467330-F731-491D-8E6D-7D1EF8E4F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10524488" y="1844982"/>
            <a:ext cx="1239500" cy="1491474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E89EB29B-4410-460C-9635-76EE010C6660}"/>
              </a:ext>
            </a:extLst>
          </p:cNvPr>
          <p:cNvSpPr/>
          <p:nvPr/>
        </p:nvSpPr>
        <p:spPr>
          <a:xfrm>
            <a:off x="10636361" y="3433732"/>
            <a:ext cx="448062" cy="2895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76DDC0B-EB0E-4C11-B3DF-380FCF71845B}"/>
              </a:ext>
            </a:extLst>
          </p:cNvPr>
          <p:cNvSpPr/>
          <p:nvPr/>
        </p:nvSpPr>
        <p:spPr>
          <a:xfrm>
            <a:off x="10406641" y="1710466"/>
            <a:ext cx="1630148" cy="2092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F382EA-FCC7-4EB0-98FF-198755CA330C}"/>
              </a:ext>
            </a:extLst>
          </p:cNvPr>
          <p:cNvSpPr/>
          <p:nvPr/>
        </p:nvSpPr>
        <p:spPr>
          <a:xfrm>
            <a:off x="10423279" y="1351087"/>
            <a:ext cx="1512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Process N</a:t>
            </a:r>
            <a:endParaRPr lang="en" altLang="ko-Kore-KR" b="1" dirty="0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0F127950-3325-4C1F-8DE6-7F1EFBE0E9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94433" y="5267252"/>
            <a:ext cx="1060167" cy="1089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D85D4-CF51-42B6-9EE7-42E6F7834AAA}"/>
              </a:ext>
            </a:extLst>
          </p:cNvPr>
          <p:cNvSpPr/>
          <p:nvPr/>
        </p:nvSpPr>
        <p:spPr>
          <a:xfrm>
            <a:off x="10851711" y="2510613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5ED137-9D39-4120-A179-E005E5785EEA}"/>
              </a:ext>
            </a:extLst>
          </p:cNvPr>
          <p:cNvSpPr txBox="1"/>
          <p:nvPr/>
        </p:nvSpPr>
        <p:spPr>
          <a:xfrm>
            <a:off x="10951099" y="2495915"/>
            <a:ext cx="46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Arial Rounded MT Bold" panose="020F0704030504030204" pitchFamily="34" charset="0"/>
                <a:ea typeface="08서울남산체 EB" panose="02020603020101020101" pitchFamily="18" charset="-127"/>
              </a:rPr>
              <a:t>Object</a:t>
            </a:r>
            <a:endParaRPr lang="ko-KR" altLang="en-US" sz="600" dirty="0">
              <a:latin typeface="Arial Rounded MT Bold" panose="020F070403050403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F5D9299-A21B-4699-84E4-E4D2DE14B393}"/>
              </a:ext>
            </a:extLst>
          </p:cNvPr>
          <p:cNvSpPr/>
          <p:nvPr/>
        </p:nvSpPr>
        <p:spPr>
          <a:xfrm>
            <a:off x="10977361" y="3383149"/>
            <a:ext cx="1155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View N</a:t>
            </a:r>
            <a:endParaRPr lang="en" altLang="ko-Kore-KR" b="1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F5B37F29-ACE4-4789-83EE-561F02A35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7862430" y="2048902"/>
            <a:ext cx="1586363" cy="1908850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A97A5896-A0F7-458C-B102-56B92FA9D145}"/>
              </a:ext>
            </a:extLst>
          </p:cNvPr>
          <p:cNvSpPr/>
          <p:nvPr/>
        </p:nvSpPr>
        <p:spPr>
          <a:xfrm>
            <a:off x="7905749" y="2876052"/>
            <a:ext cx="1464211" cy="23303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Object 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1E03194-E0B8-44B4-B100-5BB6A641B428}"/>
              </a:ext>
            </a:extLst>
          </p:cNvPr>
          <p:cNvSpPr/>
          <p:nvPr/>
        </p:nvSpPr>
        <p:spPr>
          <a:xfrm>
            <a:off x="8291569" y="2426325"/>
            <a:ext cx="745454" cy="16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401E175-2EF2-4FC8-BCB8-5D015303F97C}"/>
              </a:ext>
            </a:extLst>
          </p:cNvPr>
          <p:cNvSpPr/>
          <p:nvPr/>
        </p:nvSpPr>
        <p:spPr>
          <a:xfrm>
            <a:off x="8252118" y="3268512"/>
            <a:ext cx="745454" cy="16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FBD2A0A-625D-4903-8D7F-F097C5226D49}"/>
              </a:ext>
            </a:extLst>
          </p:cNvPr>
          <p:cNvSpPr/>
          <p:nvPr/>
        </p:nvSpPr>
        <p:spPr>
          <a:xfrm>
            <a:off x="8252118" y="3563158"/>
            <a:ext cx="745454" cy="105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AF44CD4-40CA-4AAC-9F32-C84861BBD15F}"/>
              </a:ext>
            </a:extLst>
          </p:cNvPr>
          <p:cNvSpPr/>
          <p:nvPr/>
        </p:nvSpPr>
        <p:spPr>
          <a:xfrm>
            <a:off x="8268842" y="3752481"/>
            <a:ext cx="745454" cy="100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5CE3582-E5BC-4643-A353-5A65AD7E43B9}"/>
              </a:ext>
            </a:extLst>
          </p:cNvPr>
          <p:cNvSpPr/>
          <p:nvPr/>
        </p:nvSpPr>
        <p:spPr>
          <a:xfrm>
            <a:off x="7905748" y="3513938"/>
            <a:ext cx="1464211" cy="223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E1FD9A6-B4CA-49C0-B40C-94B4D75DCD1B}"/>
              </a:ext>
            </a:extLst>
          </p:cNvPr>
          <p:cNvSpPr txBox="1"/>
          <p:nvPr/>
        </p:nvSpPr>
        <p:spPr>
          <a:xfrm>
            <a:off x="7895325" y="3452428"/>
            <a:ext cx="146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Object B</a:t>
            </a:r>
            <a:endParaRPr lang="ko-KR" altLang="en-US" sz="1600" b="1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A0B2FB-8AB1-48C0-9727-819E28CE2054}"/>
              </a:ext>
            </a:extLst>
          </p:cNvPr>
          <p:cNvSpPr/>
          <p:nvPr/>
        </p:nvSpPr>
        <p:spPr>
          <a:xfrm>
            <a:off x="10851711" y="2510613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013C43-980E-4602-B778-9A51F98D4355}"/>
              </a:ext>
            </a:extLst>
          </p:cNvPr>
          <p:cNvSpPr txBox="1"/>
          <p:nvPr/>
        </p:nvSpPr>
        <p:spPr>
          <a:xfrm>
            <a:off x="10951099" y="2495915"/>
            <a:ext cx="46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Arial" panose="020B0604020202020204" pitchFamily="34" charset="0"/>
                <a:ea typeface="08서울남산체 EB" panose="02020603020101020101" pitchFamily="18" charset="-127"/>
                <a:cs typeface="Arial" panose="020B0604020202020204" pitchFamily="34" charset="0"/>
              </a:rPr>
              <a:t>Object</a:t>
            </a:r>
            <a:endParaRPr lang="ko-KR" altLang="en-US" sz="600" dirty="0">
              <a:latin typeface="Arial" panose="020B0604020202020204" pitchFamily="34" charset="0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5236D98-7BA7-4790-9759-70027F9E94A1}"/>
              </a:ext>
            </a:extLst>
          </p:cNvPr>
          <p:cNvSpPr/>
          <p:nvPr/>
        </p:nvSpPr>
        <p:spPr>
          <a:xfrm>
            <a:off x="10813170" y="2157007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B67577E-B502-4534-8C7A-18F440EC2F03}"/>
              </a:ext>
            </a:extLst>
          </p:cNvPr>
          <p:cNvSpPr/>
          <p:nvPr/>
        </p:nvSpPr>
        <p:spPr>
          <a:xfrm>
            <a:off x="10806012" y="2808245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099D2CC-5B50-421F-BD16-2388AFAEF707}"/>
              </a:ext>
            </a:extLst>
          </p:cNvPr>
          <p:cNvSpPr/>
          <p:nvPr/>
        </p:nvSpPr>
        <p:spPr>
          <a:xfrm>
            <a:off x="10786618" y="2997027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0DE7E07-4F83-4834-A5A2-FA3534D7CC3F}"/>
              </a:ext>
            </a:extLst>
          </p:cNvPr>
          <p:cNvSpPr/>
          <p:nvPr/>
        </p:nvSpPr>
        <p:spPr>
          <a:xfrm>
            <a:off x="10786618" y="3183097"/>
            <a:ext cx="642292" cy="76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7CD368E-3973-425E-8B7F-D60BBA501637}"/>
              </a:ext>
            </a:extLst>
          </p:cNvPr>
          <p:cNvSpPr txBox="1"/>
          <p:nvPr/>
        </p:nvSpPr>
        <p:spPr>
          <a:xfrm>
            <a:off x="10942037" y="2115260"/>
            <a:ext cx="46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Arial" panose="020B0604020202020204" pitchFamily="34" charset="0"/>
                <a:ea typeface="08서울남산체 EB" panose="02020603020101020101" pitchFamily="18" charset="-127"/>
                <a:cs typeface="Arial" panose="020B0604020202020204" pitchFamily="34" charset="0"/>
              </a:rPr>
              <a:t>Object</a:t>
            </a:r>
            <a:endParaRPr lang="ko-KR" altLang="en-US" sz="600" dirty="0">
              <a:latin typeface="Arial" panose="020B0604020202020204" pitchFamily="34" charset="0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6CB562AD-2231-4893-8999-22523EF86EBF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 flipH="1" flipV="1">
            <a:off x="7895325" y="3621705"/>
            <a:ext cx="20546" cy="1074312"/>
          </a:xfrm>
          <a:prstGeom prst="bentConnector4">
            <a:avLst>
              <a:gd name="adj1" fmla="val -828288"/>
              <a:gd name="adj2" fmla="val 99963"/>
            </a:avLst>
          </a:prstGeom>
          <a:ln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692FB05A-85BD-4F01-B612-939E7BAA72B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862430" y="3003326"/>
            <a:ext cx="43540" cy="1305783"/>
          </a:xfrm>
          <a:prstGeom prst="bentConnector4">
            <a:avLst>
              <a:gd name="adj1" fmla="val -525034"/>
              <a:gd name="adj2" fmla="val 1002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28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B378B5-A12C-4F7B-B1B6-1B84438CE4DB}"/>
              </a:ext>
            </a:extLst>
          </p:cNvPr>
          <p:cNvSpPr/>
          <p:nvPr/>
        </p:nvSpPr>
        <p:spPr>
          <a:xfrm>
            <a:off x="402771" y="674170"/>
            <a:ext cx="113864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Address Space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 err="1"/>
              <a:t>Twizzler</a:t>
            </a:r>
            <a:r>
              <a:rPr lang="en-US" altLang="ko-Kore-KR" sz="2400" dirty="0"/>
              <a:t> maps persistent objects into the VA space via </a:t>
            </a:r>
            <a:r>
              <a:rPr lang="en-US" altLang="ko-Kore-KR" sz="2400" i="1" dirty="0" err="1"/>
              <a:t>libtwz</a:t>
            </a:r>
            <a:endParaRPr lang="en-US" altLang="ko-Kore-KR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/>
              <a:t>Kernel and user-space share a view that defines an AS layout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7AABF5-51B1-4BCB-B163-7F95144C6C6E}"/>
              </a:ext>
            </a:extLst>
          </p:cNvPr>
          <p:cNvCxnSpPr/>
          <p:nvPr/>
        </p:nvCxnSpPr>
        <p:spPr>
          <a:xfrm>
            <a:off x="5862918" y="2086984"/>
            <a:ext cx="0" cy="43676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08930A2-A0CF-4BB2-9AE0-10DAF17C0A57}"/>
              </a:ext>
            </a:extLst>
          </p:cNvPr>
          <p:cNvCxnSpPr>
            <a:cxnSpLocks/>
          </p:cNvCxnSpPr>
          <p:nvPr/>
        </p:nvCxnSpPr>
        <p:spPr>
          <a:xfrm>
            <a:off x="262919" y="4485935"/>
            <a:ext cx="5298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00EEE6-DF8A-4204-85A7-6672ADF3A7F0}"/>
              </a:ext>
            </a:extLst>
          </p:cNvPr>
          <p:cNvSpPr/>
          <p:nvPr/>
        </p:nvSpPr>
        <p:spPr>
          <a:xfrm>
            <a:off x="105196" y="4549585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AD25A6-3CCC-4840-B4D7-EBE3072F1B29}"/>
              </a:ext>
            </a:extLst>
          </p:cNvPr>
          <p:cNvSpPr/>
          <p:nvPr/>
        </p:nvSpPr>
        <p:spPr>
          <a:xfrm>
            <a:off x="53388" y="4148429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User</a:t>
            </a:r>
            <a:endParaRPr lang="en" altLang="ko-Kore-KR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28324C4-2258-4776-85F2-8403BFC50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36" t="68348" r="-72" b="425"/>
          <a:stretch/>
        </p:blipFill>
        <p:spPr>
          <a:xfrm>
            <a:off x="2815491" y="5909958"/>
            <a:ext cx="2416496" cy="890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E8E6C43-07D3-4F63-AA89-6E76F882C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1340289" y="2157765"/>
            <a:ext cx="1815784" cy="2184909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CB60649-762B-49EA-9B23-BB07B9D9AB1A}"/>
              </a:ext>
            </a:extLst>
          </p:cNvPr>
          <p:cNvCxnSpPr>
            <a:stCxn id="22" idx="0"/>
            <a:endCxn id="23" idx="3"/>
          </p:cNvCxnSpPr>
          <p:nvPr/>
        </p:nvCxnSpPr>
        <p:spPr>
          <a:xfrm rot="16200000" flipV="1">
            <a:off x="2260037" y="4146256"/>
            <a:ext cx="2659738" cy="867666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3634DC-5F61-4384-8D8A-E683029C8508}"/>
              </a:ext>
            </a:extLst>
          </p:cNvPr>
          <p:cNvCxnSpPr>
            <a:cxnSpLocks/>
          </p:cNvCxnSpPr>
          <p:nvPr/>
        </p:nvCxnSpPr>
        <p:spPr>
          <a:xfrm>
            <a:off x="262919" y="5563493"/>
            <a:ext cx="5298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DA858E-0029-4EAB-8A19-82E4638E0DA6}"/>
              </a:ext>
            </a:extLst>
          </p:cNvPr>
          <p:cNvSpPr/>
          <p:nvPr/>
        </p:nvSpPr>
        <p:spPr>
          <a:xfrm>
            <a:off x="105196" y="5627142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SSD</a:t>
            </a:r>
            <a:endParaRPr lang="en" altLang="ko-Kore-KR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20BAAA-5210-4CD6-97F6-0BF0CA01D8C1}"/>
              </a:ext>
            </a:extLst>
          </p:cNvPr>
          <p:cNvSpPr/>
          <p:nvPr/>
        </p:nvSpPr>
        <p:spPr>
          <a:xfrm>
            <a:off x="1383005" y="4744122"/>
            <a:ext cx="4006559" cy="676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File system</a:t>
            </a:r>
            <a:endParaRPr lang="ko-KR" altLang="en-US" sz="2400" b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8398DDE-FBA8-422F-9B81-2F74B855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7862430" y="2048902"/>
            <a:ext cx="1586363" cy="1908850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C4DBDF9-9492-4625-B43E-EF480078457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160100" y="4485127"/>
            <a:ext cx="1745871" cy="8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1FBFA50-BC15-4D22-B93B-B4AE2837AD1D}"/>
              </a:ext>
            </a:extLst>
          </p:cNvPr>
          <p:cNvSpPr/>
          <p:nvPr/>
        </p:nvSpPr>
        <p:spPr>
          <a:xfrm>
            <a:off x="6002377" y="4549585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Kernel</a:t>
            </a:r>
            <a:endParaRPr lang="en" altLang="ko-Kore-KR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0599A9-B093-4865-854D-9C5F5AC01B8E}"/>
              </a:ext>
            </a:extLst>
          </p:cNvPr>
          <p:cNvSpPr/>
          <p:nvPr/>
        </p:nvSpPr>
        <p:spPr>
          <a:xfrm>
            <a:off x="5950569" y="4148429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User</a:t>
            </a:r>
            <a:endParaRPr lang="en" altLang="ko-Kore-KR" b="1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976E28C-D691-4172-8463-E3509B0F3A5D}"/>
              </a:ext>
            </a:extLst>
          </p:cNvPr>
          <p:cNvCxnSpPr>
            <a:cxnSpLocks/>
          </p:cNvCxnSpPr>
          <p:nvPr/>
        </p:nvCxnSpPr>
        <p:spPr>
          <a:xfrm>
            <a:off x="6160100" y="5563493"/>
            <a:ext cx="5298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50D3F0-B618-4EAC-A3CB-89C3A4F61BFB}"/>
              </a:ext>
            </a:extLst>
          </p:cNvPr>
          <p:cNvSpPr/>
          <p:nvPr/>
        </p:nvSpPr>
        <p:spPr>
          <a:xfrm>
            <a:off x="6002377" y="5627142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NVM</a:t>
            </a:r>
            <a:endParaRPr lang="en" altLang="ko-Kore-KR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51277D-E003-41B7-8640-350BBA7DDAAF}"/>
              </a:ext>
            </a:extLst>
          </p:cNvPr>
          <p:cNvSpPr/>
          <p:nvPr/>
        </p:nvSpPr>
        <p:spPr>
          <a:xfrm>
            <a:off x="7905971" y="4147074"/>
            <a:ext cx="1728132" cy="67610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view</a:t>
            </a:r>
            <a:endParaRPr lang="ko-KR" altLang="en-US" sz="2400" b="1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0CEA712-137E-4A56-8D1A-7707A3B44038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9634103" y="4485127"/>
            <a:ext cx="18247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445E0AB-73E7-497E-BE36-48EF2F264544}"/>
              </a:ext>
            </a:extLst>
          </p:cNvPr>
          <p:cNvSpPr/>
          <p:nvPr/>
        </p:nvSpPr>
        <p:spPr>
          <a:xfrm>
            <a:off x="9634102" y="4052147"/>
            <a:ext cx="1824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View(Object)</a:t>
            </a:r>
            <a:endParaRPr lang="en" altLang="ko-Kore-KR" b="1" dirty="0"/>
          </a:p>
        </p:txBody>
      </p:sp>
      <p:graphicFrame>
        <p:nvGraphicFramePr>
          <p:cNvPr id="65" name="표 65">
            <a:extLst>
              <a:ext uri="{FF2B5EF4-FFF2-40B4-BE49-F238E27FC236}">
                <a16:creationId xmlns:a16="http://schemas.microsoft.com/office/drawing/2014/main" id="{282E8923-D782-4C58-A880-53BE5D663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30598"/>
              </p:ext>
            </p:extLst>
          </p:nvPr>
        </p:nvGraphicFramePr>
        <p:xfrm>
          <a:off x="7905970" y="4162833"/>
          <a:ext cx="1728132" cy="651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66">
                  <a:extLst>
                    <a:ext uri="{9D8B030D-6E8A-4147-A177-3AD203B41FA5}">
                      <a16:colId xmlns:a16="http://schemas.microsoft.com/office/drawing/2014/main" val="2624879574"/>
                    </a:ext>
                  </a:extLst>
                </a:gridCol>
                <a:gridCol w="864066">
                  <a:extLst>
                    <a:ext uri="{9D8B030D-6E8A-4147-A177-3AD203B41FA5}">
                      <a16:colId xmlns:a16="http://schemas.microsoft.com/office/drawing/2014/main" val="3701853899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Addr</a:t>
                      </a:r>
                      <a:r>
                        <a:rPr lang="en-US" altLang="ko-KR" sz="1100" dirty="0"/>
                        <a:t> 100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Object ID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12251"/>
                  </a:ext>
                </a:extLst>
              </a:tr>
              <a:tr h="3259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Addr</a:t>
                      </a:r>
                      <a:r>
                        <a:rPr lang="en-US" altLang="ko-KR" sz="1100" dirty="0"/>
                        <a:t> 108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Object ID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141946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1C4A34B7-2D3B-482A-AD72-8C3AE2BAAF3E}"/>
              </a:ext>
            </a:extLst>
          </p:cNvPr>
          <p:cNvSpPr/>
          <p:nvPr/>
        </p:nvSpPr>
        <p:spPr>
          <a:xfrm>
            <a:off x="7895325" y="5851816"/>
            <a:ext cx="1967342" cy="525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Object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E772D1C-8CF9-4DD0-9A6F-8A34700E6BAC}"/>
              </a:ext>
            </a:extLst>
          </p:cNvPr>
          <p:cNvSpPr/>
          <p:nvPr/>
        </p:nvSpPr>
        <p:spPr>
          <a:xfrm>
            <a:off x="3543484" y="3542936"/>
            <a:ext cx="1781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i="1" dirty="0" err="1"/>
              <a:t>mmap</a:t>
            </a:r>
            <a:r>
              <a:rPr lang="en-US" altLang="ko-Kore-KR" i="1" dirty="0"/>
              <a:t>(</a:t>
            </a:r>
            <a:r>
              <a:rPr lang="en-US" altLang="ko-Kore-KR" i="1" dirty="0" err="1"/>
              <a:t>sys_call</a:t>
            </a:r>
            <a:r>
              <a:rPr lang="en-US" altLang="ko-Kore-KR" i="1" dirty="0"/>
              <a:t>)</a:t>
            </a:r>
            <a:endParaRPr lang="en" altLang="ko-Kore-KR" i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C2BEE-801A-4486-A9BC-9CC6AB369BE5}"/>
              </a:ext>
            </a:extLst>
          </p:cNvPr>
          <p:cNvSpPr/>
          <p:nvPr/>
        </p:nvSpPr>
        <p:spPr>
          <a:xfrm>
            <a:off x="6182360" y="3542936"/>
            <a:ext cx="1745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i="1" dirty="0" err="1">
                <a:solidFill>
                  <a:srgbClr val="FF0000"/>
                </a:solidFill>
              </a:rPr>
              <a:t>libtwz</a:t>
            </a:r>
            <a:r>
              <a:rPr lang="en-US" altLang="ko-Kore-KR" i="1" dirty="0"/>
              <a:t>(library)</a:t>
            </a:r>
            <a:endParaRPr lang="en" altLang="ko-Kore-KR" i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4EA508E-78A4-408D-A2F4-AA8EB3632C65}"/>
              </a:ext>
            </a:extLst>
          </p:cNvPr>
          <p:cNvSpPr/>
          <p:nvPr/>
        </p:nvSpPr>
        <p:spPr>
          <a:xfrm>
            <a:off x="9196428" y="4945038"/>
            <a:ext cx="1824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No File system</a:t>
            </a:r>
            <a:endParaRPr lang="en" altLang="ko-Kore-KR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AC8A6D-B9B6-407E-8342-5B90E69197FA}"/>
              </a:ext>
            </a:extLst>
          </p:cNvPr>
          <p:cNvSpPr/>
          <p:nvPr/>
        </p:nvSpPr>
        <p:spPr>
          <a:xfrm>
            <a:off x="7576983" y="4885183"/>
            <a:ext cx="12930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How?</a:t>
            </a:r>
            <a:endParaRPr lang="en" altLang="ko-Kore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6411BEF-F0D9-48CC-AD23-3FFECC1C0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10524488" y="1844982"/>
            <a:ext cx="1239500" cy="149147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F78F87-2EF1-4B2E-BDF6-A1599E7DC2FA}"/>
              </a:ext>
            </a:extLst>
          </p:cNvPr>
          <p:cNvSpPr/>
          <p:nvPr/>
        </p:nvSpPr>
        <p:spPr>
          <a:xfrm>
            <a:off x="10636361" y="3433732"/>
            <a:ext cx="448062" cy="2895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642612-6E83-4280-BEEF-496F91200FF8}"/>
              </a:ext>
            </a:extLst>
          </p:cNvPr>
          <p:cNvSpPr/>
          <p:nvPr/>
        </p:nvSpPr>
        <p:spPr>
          <a:xfrm>
            <a:off x="10977361" y="3383149"/>
            <a:ext cx="1155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View N</a:t>
            </a:r>
            <a:endParaRPr lang="en" altLang="ko-Kore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CEB1E2-AC83-4DDF-91F3-F239E3E927BE}"/>
              </a:ext>
            </a:extLst>
          </p:cNvPr>
          <p:cNvSpPr/>
          <p:nvPr/>
        </p:nvSpPr>
        <p:spPr>
          <a:xfrm>
            <a:off x="10406641" y="1710466"/>
            <a:ext cx="1630148" cy="2092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3694D5-3145-44A8-9789-8ED29C8DDC2B}"/>
              </a:ext>
            </a:extLst>
          </p:cNvPr>
          <p:cNvSpPr/>
          <p:nvPr/>
        </p:nvSpPr>
        <p:spPr>
          <a:xfrm>
            <a:off x="10423279" y="1351087"/>
            <a:ext cx="1512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Process N</a:t>
            </a:r>
            <a:endParaRPr lang="en" altLang="ko-Kore-KR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E92E9A-73C3-499C-95A5-A126AB982192}"/>
              </a:ext>
            </a:extLst>
          </p:cNvPr>
          <p:cNvSpPr/>
          <p:nvPr/>
        </p:nvSpPr>
        <p:spPr>
          <a:xfrm>
            <a:off x="10851711" y="2510613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37A5FB-638B-41D1-8ED9-CD3EE333A554}"/>
              </a:ext>
            </a:extLst>
          </p:cNvPr>
          <p:cNvSpPr txBox="1"/>
          <p:nvPr/>
        </p:nvSpPr>
        <p:spPr>
          <a:xfrm>
            <a:off x="10951099" y="2495915"/>
            <a:ext cx="46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Arial" panose="020B0604020202020204" pitchFamily="34" charset="0"/>
                <a:ea typeface="08서울남산체 EB" panose="02020603020101020101" pitchFamily="18" charset="-127"/>
                <a:cs typeface="Arial" panose="020B0604020202020204" pitchFamily="34" charset="0"/>
              </a:rPr>
              <a:t>Object</a:t>
            </a:r>
            <a:endParaRPr lang="ko-KR" altLang="en-US" sz="600" dirty="0">
              <a:latin typeface="Arial" panose="020B0604020202020204" pitchFamily="34" charset="0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9021C00-D472-4550-A422-610142D6B93A}"/>
              </a:ext>
            </a:extLst>
          </p:cNvPr>
          <p:cNvSpPr/>
          <p:nvPr/>
        </p:nvSpPr>
        <p:spPr>
          <a:xfrm>
            <a:off x="7905749" y="2876052"/>
            <a:ext cx="1464211" cy="23303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Object 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EF2C722-4E0A-44DC-B028-8F1DDF8B017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862430" y="3003326"/>
            <a:ext cx="43540" cy="1305783"/>
          </a:xfrm>
          <a:prstGeom prst="bentConnector4">
            <a:avLst>
              <a:gd name="adj1" fmla="val -525034"/>
              <a:gd name="adj2" fmla="val 1002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AE4B7DA-BA63-4326-8EE1-04532E2EBA5C}"/>
              </a:ext>
            </a:extLst>
          </p:cNvPr>
          <p:cNvSpPr/>
          <p:nvPr/>
        </p:nvSpPr>
        <p:spPr>
          <a:xfrm>
            <a:off x="10813170" y="2157007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FC7228-F4D2-4AD2-9162-ADFAA6EA4721}"/>
              </a:ext>
            </a:extLst>
          </p:cNvPr>
          <p:cNvSpPr/>
          <p:nvPr/>
        </p:nvSpPr>
        <p:spPr>
          <a:xfrm>
            <a:off x="10806012" y="2808245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2B6036-F0B1-47C6-815F-B5DF5A71570C}"/>
              </a:ext>
            </a:extLst>
          </p:cNvPr>
          <p:cNvSpPr/>
          <p:nvPr/>
        </p:nvSpPr>
        <p:spPr>
          <a:xfrm>
            <a:off x="10786618" y="2997027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54D8B0-84A7-4BA9-89D9-8C32286035AD}"/>
              </a:ext>
            </a:extLst>
          </p:cNvPr>
          <p:cNvSpPr/>
          <p:nvPr/>
        </p:nvSpPr>
        <p:spPr>
          <a:xfrm>
            <a:off x="10786618" y="3183097"/>
            <a:ext cx="642292" cy="76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C8E9433-B5A9-46C6-A374-11109B0CD355}"/>
              </a:ext>
            </a:extLst>
          </p:cNvPr>
          <p:cNvSpPr/>
          <p:nvPr/>
        </p:nvSpPr>
        <p:spPr>
          <a:xfrm>
            <a:off x="8291569" y="2426325"/>
            <a:ext cx="745454" cy="16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A824F47-614B-496A-9CAF-6D8364C665E1}"/>
              </a:ext>
            </a:extLst>
          </p:cNvPr>
          <p:cNvSpPr/>
          <p:nvPr/>
        </p:nvSpPr>
        <p:spPr>
          <a:xfrm>
            <a:off x="8252118" y="3268512"/>
            <a:ext cx="745454" cy="16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A95D4FE-5357-46ED-8080-83F7C033BFC5}"/>
              </a:ext>
            </a:extLst>
          </p:cNvPr>
          <p:cNvSpPr/>
          <p:nvPr/>
        </p:nvSpPr>
        <p:spPr>
          <a:xfrm>
            <a:off x="8252118" y="3563158"/>
            <a:ext cx="745454" cy="105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3BD400-8795-427E-A70F-16725C59996C}"/>
              </a:ext>
            </a:extLst>
          </p:cNvPr>
          <p:cNvSpPr/>
          <p:nvPr/>
        </p:nvSpPr>
        <p:spPr>
          <a:xfrm>
            <a:off x="8268842" y="3752481"/>
            <a:ext cx="745454" cy="100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CE8611-DCCC-4728-8DAD-20C6F3423C16}"/>
              </a:ext>
            </a:extLst>
          </p:cNvPr>
          <p:cNvSpPr/>
          <p:nvPr/>
        </p:nvSpPr>
        <p:spPr>
          <a:xfrm>
            <a:off x="7905748" y="3513938"/>
            <a:ext cx="1464211" cy="223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12330-14EB-4643-82D9-628DC7C08BD8}"/>
              </a:ext>
            </a:extLst>
          </p:cNvPr>
          <p:cNvSpPr txBox="1"/>
          <p:nvPr/>
        </p:nvSpPr>
        <p:spPr>
          <a:xfrm>
            <a:off x="7895325" y="3452428"/>
            <a:ext cx="146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Object B</a:t>
            </a:r>
            <a:endParaRPr lang="ko-KR" altLang="en-US" sz="16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C0E384-B072-46F8-A850-E722E21F3D34}"/>
              </a:ext>
            </a:extLst>
          </p:cNvPr>
          <p:cNvSpPr txBox="1"/>
          <p:nvPr/>
        </p:nvSpPr>
        <p:spPr>
          <a:xfrm>
            <a:off x="10942037" y="2115260"/>
            <a:ext cx="46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Arial" panose="020B0604020202020204" pitchFamily="34" charset="0"/>
                <a:ea typeface="08서울남산체 EB" panose="02020603020101020101" pitchFamily="18" charset="-127"/>
                <a:cs typeface="Arial" panose="020B0604020202020204" pitchFamily="34" charset="0"/>
              </a:rPr>
              <a:t>Object</a:t>
            </a:r>
            <a:endParaRPr lang="ko-KR" altLang="en-US" sz="600" dirty="0">
              <a:latin typeface="Arial" panose="020B0604020202020204" pitchFamily="34" charset="0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BF7DBB19-088E-46FA-835B-F1A86C40090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895325" y="3621705"/>
            <a:ext cx="20546" cy="1074312"/>
          </a:xfrm>
          <a:prstGeom prst="bentConnector4">
            <a:avLst>
              <a:gd name="adj1" fmla="val -828288"/>
              <a:gd name="adj2" fmla="val 99963"/>
            </a:avLst>
          </a:prstGeom>
          <a:ln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CAF4B4B-8E7A-4E5D-8702-B55FF5E5DC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94433" y="5267252"/>
            <a:ext cx="1060167" cy="1089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B1FA218-2A11-4C4D-8BAC-20BE66C45863}"/>
              </a:ext>
            </a:extLst>
          </p:cNvPr>
          <p:cNvSpPr/>
          <p:nvPr/>
        </p:nvSpPr>
        <p:spPr>
          <a:xfrm>
            <a:off x="1383005" y="3111544"/>
            <a:ext cx="1725196" cy="223327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3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1B8C55-62E1-44B0-A764-96E5C22693D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Persistent Pointers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 err="1"/>
              <a:t>Kerne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CABAA5-5208-4331-804D-16121E11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18" y="1613492"/>
            <a:ext cx="8902801" cy="38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7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415599-152C-47E8-AEB3-EB9CA0EC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5" y="3968945"/>
            <a:ext cx="5605729" cy="17817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AD69C7-D4D6-4BA6-8F08-228F8D70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163" y="3306943"/>
            <a:ext cx="1968649" cy="256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A0E76E-5062-4FC7-8443-6A3C1A17EA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80802" r="59712"/>
          <a:stretch/>
        </p:blipFill>
        <p:spPr>
          <a:xfrm>
            <a:off x="5722469" y="3176156"/>
            <a:ext cx="1602890" cy="6283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1B8C55-62E1-44B0-A764-96E5C22693D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Persistent Pointers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 err="1"/>
              <a:t>Kerne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958293-AFED-46A9-9E96-ED8F9E3F67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95" t="6699" r="56831" b="58413"/>
          <a:stretch/>
        </p:blipFill>
        <p:spPr>
          <a:xfrm>
            <a:off x="7845313" y="3728155"/>
            <a:ext cx="1968649" cy="1141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82AFAA-864D-46AD-8FDD-50E90C248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43" y="1641129"/>
            <a:ext cx="4858224" cy="21633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7EC991-F58A-49B4-BFBF-D8DCECF66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334" y="696994"/>
            <a:ext cx="3465066" cy="22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9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1B8C55-62E1-44B0-A764-96E5C22693D8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Persistent Pointers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 err="1"/>
              <a:t>Kerne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B055B3-0100-4874-B28C-BB94318E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8" y="1839318"/>
            <a:ext cx="9564547" cy="4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0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193FB5-9B19-48DF-B903-45C515D0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072" y="2274175"/>
            <a:ext cx="8425854" cy="28630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FC6284-1A3F-4CFF-B3BF-4560DC43EDD2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Persistent Pointers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 err="1"/>
              <a:t>Mircrobenchmark</a:t>
            </a: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4551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Motivation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 err="1"/>
              <a:t>Twizzler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6FA511-0EE2-9445-A800-3AA9FF18FD18}"/>
              </a:ext>
            </a:extLst>
          </p:cNvPr>
          <p:cNvSpPr/>
          <p:nvPr/>
        </p:nvSpPr>
        <p:spPr>
          <a:xfrm>
            <a:off x="342122" y="2746319"/>
            <a:ext cx="1150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800" b="1" dirty="0"/>
              <a:t>Evaluation</a:t>
            </a:r>
            <a:endParaRPr lang="ko-Kore-KR" altLang="en-US" sz="2800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ACB0443-B09F-4C31-83AF-65947EE86403}"/>
              </a:ext>
            </a:extLst>
          </p:cNvPr>
          <p:cNvSpPr/>
          <p:nvPr/>
        </p:nvSpPr>
        <p:spPr>
          <a:xfrm>
            <a:off x="-599782" y="1647480"/>
            <a:ext cx="3708521" cy="2720898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24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F062EF-9630-484E-BEB7-54D9E9873FFD}"/>
              </a:ext>
            </a:extLst>
          </p:cNvPr>
          <p:cNvSpPr/>
          <p:nvPr/>
        </p:nvSpPr>
        <p:spPr>
          <a:xfrm>
            <a:off x="1907060" y="2477708"/>
            <a:ext cx="11274392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Show that </a:t>
            </a:r>
            <a:r>
              <a:rPr lang="en-US" altLang="ko-KR" sz="2000" b="1" dirty="0" err="1"/>
              <a:t>Twizzler</a:t>
            </a:r>
            <a:r>
              <a:rPr lang="en-US" altLang="ko-KR" sz="2000" b="1" dirty="0"/>
              <a:t> meets the needs of a data-centric OS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 dirty="0"/>
              <a:t>	</a:t>
            </a:r>
            <a:r>
              <a:rPr lang="en-US" altLang="ko-KR" sz="2000" dirty="0"/>
              <a:t>- enabling programs to directly access persistent data</a:t>
            </a:r>
            <a:endParaRPr lang="en" altLang="ko-Kore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Demonstrate that the programming model provides sufficient power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 dirty="0"/>
              <a:t>	</a:t>
            </a:r>
            <a:r>
              <a:rPr lang="en-US" altLang="ko-KR" sz="2000" dirty="0"/>
              <a:t>- easily and effectively build real applications with NVM in mind</a:t>
            </a:r>
            <a:r>
              <a:rPr lang="en" altLang="ko-Kore-KR" sz="2000" dirty="0"/>
              <a:t>	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Measure the performance of our system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en-US" altLang="ko-KR" sz="2000" dirty="0"/>
              <a:t>- understand where we gain and lose performance 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C49924-FFD4-4E40-8F46-4AC18726FFF4}"/>
              </a:ext>
            </a:extLst>
          </p:cNvPr>
          <p:cNvSpPr/>
          <p:nvPr/>
        </p:nvSpPr>
        <p:spPr>
          <a:xfrm>
            <a:off x="2870065" y="1489528"/>
            <a:ext cx="64518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 dirty="0">
                <a:solidFill>
                  <a:srgbClr val="C31E3C"/>
                </a:solidFill>
              </a:rPr>
              <a:t>Primary goals for evaluating </a:t>
            </a:r>
            <a:r>
              <a:rPr lang="en-US" altLang="ko-KR" sz="2800" b="1" u="sng" dirty="0" err="1">
                <a:solidFill>
                  <a:srgbClr val="C31E3C"/>
                </a:solidFill>
              </a:rPr>
              <a:t>Twz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C9FF54-1BB6-44F9-8AFE-1A580B011FB5}"/>
              </a:ext>
            </a:extLst>
          </p:cNvPr>
          <p:cNvSpPr/>
          <p:nvPr/>
        </p:nvSpPr>
        <p:spPr>
          <a:xfrm>
            <a:off x="1152703" y="1115809"/>
            <a:ext cx="9970568" cy="471783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722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2A6F985-68EB-4485-935A-55908274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16" y="2088571"/>
            <a:ext cx="1897123" cy="8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1AFFED33-9C6F-44FE-A65F-02723721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33" y="1923501"/>
            <a:ext cx="2064940" cy="143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Case Study</a:t>
            </a:r>
          </a:p>
          <a:p>
            <a:pPr lvl="1"/>
            <a:r>
              <a:rPr lang="en-US" altLang="ko-KR" sz="2400" dirty="0"/>
              <a:t>1) Key-Value Store		2) Red-Black Tree			3)SQLite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B60F0CD-6A1E-4554-B699-D14A3FACE18B}"/>
              </a:ext>
            </a:extLst>
          </p:cNvPr>
          <p:cNvSpPr/>
          <p:nvPr/>
        </p:nvSpPr>
        <p:spPr>
          <a:xfrm>
            <a:off x="1859973" y="3719635"/>
            <a:ext cx="748146" cy="892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5945503-B58E-4227-9660-B5A966D4AAD5}"/>
              </a:ext>
            </a:extLst>
          </p:cNvPr>
          <p:cNvSpPr/>
          <p:nvPr/>
        </p:nvSpPr>
        <p:spPr>
          <a:xfrm>
            <a:off x="6048935" y="3719635"/>
            <a:ext cx="748146" cy="892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B01320FA-5DA1-4056-96E5-C6BA1ADD77B1}"/>
              </a:ext>
            </a:extLst>
          </p:cNvPr>
          <p:cNvSpPr/>
          <p:nvPr/>
        </p:nvSpPr>
        <p:spPr>
          <a:xfrm>
            <a:off x="9936205" y="3719635"/>
            <a:ext cx="748146" cy="892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654D99-6806-4759-8782-96FE4819828A}"/>
              </a:ext>
            </a:extLst>
          </p:cNvPr>
          <p:cNvCxnSpPr/>
          <p:nvPr/>
        </p:nvCxnSpPr>
        <p:spPr>
          <a:xfrm>
            <a:off x="4109122" y="1120316"/>
            <a:ext cx="0" cy="5737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394A7C4-5450-4F6E-9851-DFD30EE14749}"/>
              </a:ext>
            </a:extLst>
          </p:cNvPr>
          <p:cNvCxnSpPr/>
          <p:nvPr/>
        </p:nvCxnSpPr>
        <p:spPr>
          <a:xfrm>
            <a:off x="8256968" y="1120316"/>
            <a:ext cx="0" cy="5737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Performance</a:t>
            </a:r>
          </a:p>
          <a:p>
            <a:pPr lvl="1"/>
            <a:r>
              <a:rPr lang="en-US" altLang="ko-KR" sz="2400" dirty="0"/>
              <a:t>1) Key-Value Store		2) Red-Black Tree			3)SQLite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4AA392-9312-4B2D-8F23-4EBEA547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644" y="2015587"/>
            <a:ext cx="3532259" cy="1794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50FBBF-7345-4CED-9178-2322E558F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968" y="4177145"/>
            <a:ext cx="3710935" cy="18856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4E25EF-F440-45B8-AAC6-3C9C9B764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97" y="2998779"/>
            <a:ext cx="3710935" cy="16232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A68171-09FD-4C60-87F9-E96FE1ED1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314" y="2795088"/>
            <a:ext cx="3459023" cy="202346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033F067-E18F-4596-AD40-6BD84FFB5E9C}"/>
              </a:ext>
            </a:extLst>
          </p:cNvPr>
          <p:cNvCxnSpPr/>
          <p:nvPr/>
        </p:nvCxnSpPr>
        <p:spPr>
          <a:xfrm>
            <a:off x="4109122" y="1120316"/>
            <a:ext cx="0" cy="5737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C7A7BAA-9247-4DAC-8E97-766D6A5B1525}"/>
              </a:ext>
            </a:extLst>
          </p:cNvPr>
          <p:cNvCxnSpPr/>
          <p:nvPr/>
        </p:nvCxnSpPr>
        <p:spPr>
          <a:xfrm>
            <a:off x="8256968" y="1120316"/>
            <a:ext cx="0" cy="5737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96261A3-DE48-4028-B9F6-3FFA70B26ED9}"/>
              </a:ext>
            </a:extLst>
          </p:cNvPr>
          <p:cNvSpPr/>
          <p:nvPr/>
        </p:nvSpPr>
        <p:spPr>
          <a:xfrm>
            <a:off x="10456632" y="2212188"/>
            <a:ext cx="727535" cy="1954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467F5D-C6FD-4801-8108-7E8B2EFEFEDD}"/>
              </a:ext>
            </a:extLst>
          </p:cNvPr>
          <p:cNvSpPr/>
          <p:nvPr/>
        </p:nvSpPr>
        <p:spPr>
          <a:xfrm>
            <a:off x="11147512" y="4396740"/>
            <a:ext cx="727535" cy="1858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A7CCD5-2E17-4DA3-B402-6B0B1A2D1D21}"/>
              </a:ext>
            </a:extLst>
          </p:cNvPr>
          <p:cNvSpPr/>
          <p:nvPr/>
        </p:nvSpPr>
        <p:spPr>
          <a:xfrm>
            <a:off x="5489062" y="3152775"/>
            <a:ext cx="2400178" cy="1524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3926E7C-654D-4098-9B50-85EA90214305}"/>
              </a:ext>
            </a:extLst>
          </p:cNvPr>
          <p:cNvSpPr/>
          <p:nvPr/>
        </p:nvSpPr>
        <p:spPr>
          <a:xfrm>
            <a:off x="6471920" y="3329991"/>
            <a:ext cx="1431000" cy="15967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A8BE603-2791-40C9-AD60-1C3907F9B978}"/>
              </a:ext>
            </a:extLst>
          </p:cNvPr>
          <p:cNvSpPr/>
          <p:nvPr/>
        </p:nvSpPr>
        <p:spPr>
          <a:xfrm>
            <a:off x="4487633" y="3489664"/>
            <a:ext cx="871767" cy="15967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CD13F2F-68BB-458C-A6F5-B0CD5BB597ED}"/>
              </a:ext>
            </a:extLst>
          </p:cNvPr>
          <p:cNvSpPr/>
          <p:nvPr/>
        </p:nvSpPr>
        <p:spPr>
          <a:xfrm>
            <a:off x="9404645" y="3623242"/>
            <a:ext cx="727535" cy="1954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4FDE493-8DC6-4622-B918-B26C8529E7F1}"/>
              </a:ext>
            </a:extLst>
          </p:cNvPr>
          <p:cNvSpPr/>
          <p:nvPr/>
        </p:nvSpPr>
        <p:spPr>
          <a:xfrm>
            <a:off x="9521190" y="5844348"/>
            <a:ext cx="521969" cy="1954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6FA511-0EE2-9445-A800-3AA9FF18FD18}"/>
              </a:ext>
            </a:extLst>
          </p:cNvPr>
          <p:cNvSpPr/>
          <p:nvPr/>
        </p:nvSpPr>
        <p:spPr>
          <a:xfrm>
            <a:off x="342122" y="2746319"/>
            <a:ext cx="1150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/>
              <a:t>Conclusion</a:t>
            </a:r>
            <a:endParaRPr lang="ko-Kore-KR" altLang="en-US" sz="2800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7057B54-4D00-41CE-BD5D-56C9F30D4097}"/>
              </a:ext>
            </a:extLst>
          </p:cNvPr>
          <p:cNvSpPr/>
          <p:nvPr/>
        </p:nvSpPr>
        <p:spPr>
          <a:xfrm>
            <a:off x="-599782" y="1647480"/>
            <a:ext cx="3708521" cy="2720898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62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5. 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258423"/>
            <a:ext cx="11274392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OS must evolve to support future trends in memory hierarchy organization.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 dirty="0"/>
              <a:t>	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 err="1"/>
              <a:t>Twizzler</a:t>
            </a:r>
            <a:r>
              <a:rPr lang="en-US" altLang="ko-Kore-KR" sz="2000" b="1" dirty="0"/>
              <a:t> is an OS designed around NVM </a:t>
            </a:r>
            <a:r>
              <a:rPr lang="en-US" altLang="ko-KR" sz="2000" b="1" dirty="0"/>
              <a:t>for direct access to memory</a:t>
            </a:r>
            <a:r>
              <a:rPr lang="en-US" altLang="ko-Kore-KR" sz="2000" b="1" dirty="0"/>
              <a:t>.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 dirty="0"/>
              <a:t>		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Low overhead by removing the kernel from persistent data access path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1874404"/>
            <a:ext cx="10417215" cy="3186838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Appendix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2EE54-7757-0445-AD18-163B4E64C4CC}"/>
              </a:ext>
            </a:extLst>
          </p:cNvPr>
          <p:cNvSpPr txBox="1"/>
          <p:nvPr/>
        </p:nvSpPr>
        <p:spPr>
          <a:xfrm>
            <a:off x="279918" y="793102"/>
            <a:ext cx="355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 dirty="0"/>
              <a:t>Security and Access Control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42815-47E0-4BF2-B0FF-41F59CD6D910}"/>
              </a:ext>
            </a:extLst>
          </p:cNvPr>
          <p:cNvSpPr txBox="1"/>
          <p:nvPr/>
        </p:nvSpPr>
        <p:spPr>
          <a:xfrm>
            <a:off x="7823718" y="793102"/>
            <a:ext cx="246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 dirty="0"/>
              <a:t>Crash Consistency</a:t>
            </a:r>
            <a:endParaRPr kumimoji="1" lang="ko-Kore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9F3F00-7873-49F5-B590-F83E3FAEA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4" t="4630" r="5952" b="6050"/>
          <a:stretch/>
        </p:blipFill>
        <p:spPr>
          <a:xfrm>
            <a:off x="2629568" y="1914161"/>
            <a:ext cx="6427308" cy="349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6FA511-0EE2-9445-A800-3AA9FF18FD18}"/>
              </a:ext>
            </a:extLst>
          </p:cNvPr>
          <p:cNvSpPr/>
          <p:nvPr/>
        </p:nvSpPr>
        <p:spPr>
          <a:xfrm>
            <a:off x="342122" y="2746319"/>
            <a:ext cx="1150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/>
              <a:t>Introduction</a:t>
            </a:r>
            <a:endParaRPr lang="ko-Kore-KR" altLang="en-US" sz="2800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CA9FDAC-808B-4C30-AE77-ABCE73778DAA}"/>
              </a:ext>
            </a:extLst>
          </p:cNvPr>
          <p:cNvSpPr/>
          <p:nvPr/>
        </p:nvSpPr>
        <p:spPr>
          <a:xfrm>
            <a:off x="-599782" y="1647480"/>
            <a:ext cx="3708521" cy="2720898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6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Hardware Trends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/>
              <a:t>Non-Volatile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Capacity, Performance, Cost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418FAD-9588-4656-AB8E-8D9810E0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" y="2300541"/>
            <a:ext cx="5235394" cy="39521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C79FEC8-849E-4A67-A1A4-3B6D4A90E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6"/>
          <a:stretch/>
        </p:blipFill>
        <p:spPr>
          <a:xfrm>
            <a:off x="7174160" y="2439023"/>
            <a:ext cx="3790761" cy="9725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A61A3-D112-4C37-9F36-71F09939EFF5}"/>
              </a:ext>
            </a:extLst>
          </p:cNvPr>
          <p:cNvSpPr txBox="1"/>
          <p:nvPr/>
        </p:nvSpPr>
        <p:spPr>
          <a:xfrm>
            <a:off x="7576291" y="2471683"/>
            <a:ext cx="225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DRAM</a:t>
            </a:r>
            <a:endParaRPr kumimoji="1" lang="ko-Kore-KR" altLang="en-US" sz="3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42A9F9-ADAF-483F-914C-AED85AA31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244" y="4935354"/>
            <a:ext cx="5419690" cy="14746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A655E6-31BD-41FE-9424-E4FEC62A30AE}"/>
              </a:ext>
            </a:extLst>
          </p:cNvPr>
          <p:cNvSpPr txBox="1"/>
          <p:nvPr/>
        </p:nvSpPr>
        <p:spPr>
          <a:xfrm>
            <a:off x="8752897" y="5318323"/>
            <a:ext cx="10038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SSD</a:t>
            </a:r>
            <a:endParaRPr kumimoji="1" lang="ko-Kore-KR" altLang="en-US" sz="3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E9AB16-C433-4E71-9C3D-DA86748AEA42}"/>
              </a:ext>
            </a:extLst>
          </p:cNvPr>
          <p:cNvSpPr/>
          <p:nvPr/>
        </p:nvSpPr>
        <p:spPr>
          <a:xfrm>
            <a:off x="3543300" y="4276628"/>
            <a:ext cx="1340427" cy="53851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2B7D60-13F3-4FDB-9165-FEB764B33998}"/>
              </a:ext>
            </a:extLst>
          </p:cNvPr>
          <p:cNvCxnSpPr>
            <a:cxnSpLocks/>
          </p:cNvCxnSpPr>
          <p:nvPr/>
        </p:nvCxnSpPr>
        <p:spPr>
          <a:xfrm flipV="1">
            <a:off x="5030960" y="4431455"/>
            <a:ext cx="1732522" cy="1144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009465E-65E3-48A2-8847-7D934FBF5C73}"/>
              </a:ext>
            </a:extLst>
          </p:cNvPr>
          <p:cNvCxnSpPr>
            <a:cxnSpLocks/>
          </p:cNvCxnSpPr>
          <p:nvPr/>
        </p:nvCxnSpPr>
        <p:spPr>
          <a:xfrm>
            <a:off x="5115099" y="5117176"/>
            <a:ext cx="1216768" cy="555516"/>
          </a:xfrm>
          <a:prstGeom prst="straightConnector1">
            <a:avLst/>
          </a:prstGeom>
          <a:ln w="38100">
            <a:solidFill>
              <a:srgbClr val="6F95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55CBBD-B62E-4C58-BCA2-B8B03612ADC9}"/>
              </a:ext>
            </a:extLst>
          </p:cNvPr>
          <p:cNvCxnSpPr>
            <a:cxnSpLocks/>
          </p:cNvCxnSpPr>
          <p:nvPr/>
        </p:nvCxnSpPr>
        <p:spPr>
          <a:xfrm flipV="1">
            <a:off x="4900195" y="2894111"/>
            <a:ext cx="2093594" cy="1084677"/>
          </a:xfrm>
          <a:prstGeom prst="straightConnector1">
            <a:avLst/>
          </a:prstGeom>
          <a:ln w="38100">
            <a:solidFill>
              <a:srgbClr val="6F95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603AE1-71F8-4578-BC95-11A4BB338744}"/>
              </a:ext>
            </a:extLst>
          </p:cNvPr>
          <p:cNvGrpSpPr/>
          <p:nvPr/>
        </p:nvGrpSpPr>
        <p:grpSpPr>
          <a:xfrm>
            <a:off x="6926780" y="3665445"/>
            <a:ext cx="4657788" cy="1089734"/>
            <a:chOff x="7029838" y="4015478"/>
            <a:chExt cx="3904641" cy="91352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D988603-8D73-4697-8AF5-5A48F3C97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669" b="19157"/>
            <a:stretch/>
          </p:blipFill>
          <p:spPr>
            <a:xfrm>
              <a:off x="7029838" y="4015478"/>
              <a:ext cx="3904641" cy="913528"/>
            </a:xfrm>
            <a:prstGeom prst="rect">
              <a:avLst/>
            </a:prstGeom>
          </p:spPr>
        </p:pic>
        <p:pic>
          <p:nvPicPr>
            <p:cNvPr id="2050" name="Picture 2" descr="Vector HDD Hard Disk Drive Simple Icon 벡터 이미지">
              <a:extLst>
                <a:ext uri="{FF2B5EF4-FFF2-40B4-BE49-F238E27FC236}">
                  <a16:creationId xmlns:a16="http://schemas.microsoft.com/office/drawing/2014/main" id="{9DA98702-2991-4C31-93E1-1D5BA5F7C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6" t="12322" r="21922" b="13077"/>
            <a:stretch/>
          </p:blipFill>
          <p:spPr bwMode="auto">
            <a:xfrm>
              <a:off x="7433507" y="4065333"/>
              <a:ext cx="495139" cy="65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Vector HDD Hard Disk Drive Simple Icon 벡터 이미지">
              <a:extLst>
                <a:ext uri="{FF2B5EF4-FFF2-40B4-BE49-F238E27FC236}">
                  <a16:creationId xmlns:a16="http://schemas.microsoft.com/office/drawing/2014/main" id="{7F746B13-1CB9-43A0-8B04-0357F00E9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6" t="12322" r="21922" b="13077"/>
            <a:stretch/>
          </p:blipFill>
          <p:spPr bwMode="auto">
            <a:xfrm>
              <a:off x="8065540" y="4065333"/>
              <a:ext cx="495139" cy="65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Vector HDD Hard Disk Drive Simple Icon 벡터 이미지">
              <a:extLst>
                <a:ext uri="{FF2B5EF4-FFF2-40B4-BE49-F238E27FC236}">
                  <a16:creationId xmlns:a16="http://schemas.microsoft.com/office/drawing/2014/main" id="{C0124506-B9E5-4334-927E-48CF5D16F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6" t="12322" r="21922" b="13077"/>
            <a:stretch/>
          </p:blipFill>
          <p:spPr bwMode="auto">
            <a:xfrm>
              <a:off x="9337465" y="4065333"/>
              <a:ext cx="495139" cy="65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Vector HDD Hard Disk Drive Simple Icon 벡터 이미지">
              <a:extLst>
                <a:ext uri="{FF2B5EF4-FFF2-40B4-BE49-F238E27FC236}">
                  <a16:creationId xmlns:a16="http://schemas.microsoft.com/office/drawing/2014/main" id="{E1BD99E0-EE28-4F3F-A526-19B69E1950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6" t="12322" r="21922" b="13077"/>
            <a:stretch/>
          </p:blipFill>
          <p:spPr bwMode="auto">
            <a:xfrm>
              <a:off x="9916585" y="4065333"/>
              <a:ext cx="495139" cy="65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3ADA017-871E-45A6-90AD-16BA21E79EBC}"/>
              </a:ext>
            </a:extLst>
          </p:cNvPr>
          <p:cNvSpPr txBox="1"/>
          <p:nvPr/>
        </p:nvSpPr>
        <p:spPr>
          <a:xfrm>
            <a:off x="8594080" y="3832371"/>
            <a:ext cx="12442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solidFill>
                  <a:srgbClr val="FFB11A"/>
                </a:solidFill>
              </a:rPr>
              <a:t>NVM</a:t>
            </a:r>
            <a:endParaRPr kumimoji="1" lang="ko-Kore-KR" altLang="en-US" sz="3400" b="1" dirty="0">
              <a:solidFill>
                <a:srgbClr val="FFB1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BE72C2-17B4-43A0-93E9-190D24C9AF90}"/>
              </a:ext>
            </a:extLst>
          </p:cNvPr>
          <p:cNvSpPr/>
          <p:nvPr/>
        </p:nvSpPr>
        <p:spPr>
          <a:xfrm>
            <a:off x="3007515" y="5934613"/>
            <a:ext cx="6176965" cy="364244"/>
          </a:xfrm>
          <a:prstGeom prst="rect">
            <a:avLst/>
          </a:prstGeom>
          <a:solidFill>
            <a:srgbClr val="EA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AEAEB"/>
              </a:solidFill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NVM characteristics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/>
              <a:t>Non-volatile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R/W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Byte-addressable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375D50-4200-4EC4-83E7-35D934BCD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04" b="22131"/>
          <a:stretch/>
        </p:blipFill>
        <p:spPr bwMode="auto">
          <a:xfrm>
            <a:off x="3007518" y="2431953"/>
            <a:ext cx="6176961" cy="350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3566D6-DAD2-4955-9F9E-1F331BB1039B}"/>
              </a:ext>
            </a:extLst>
          </p:cNvPr>
          <p:cNvSpPr/>
          <p:nvPr/>
        </p:nvSpPr>
        <p:spPr>
          <a:xfrm>
            <a:off x="3007518" y="3218161"/>
            <a:ext cx="6176961" cy="22263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CA8EA9F-F844-4413-9ECA-AA91EE9E3727}"/>
              </a:ext>
            </a:extLst>
          </p:cNvPr>
          <p:cNvSpPr/>
          <p:nvPr/>
        </p:nvSpPr>
        <p:spPr>
          <a:xfrm>
            <a:off x="3007517" y="4681020"/>
            <a:ext cx="6176961" cy="30802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29CA28D-114F-4C50-BD2A-A26E0F146096}"/>
              </a:ext>
            </a:extLst>
          </p:cNvPr>
          <p:cNvSpPr/>
          <p:nvPr/>
        </p:nvSpPr>
        <p:spPr>
          <a:xfrm>
            <a:off x="3007516" y="5324208"/>
            <a:ext cx="6176961" cy="30802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86DBDFA-6DBE-46C1-9464-7BD7B33FE97D}"/>
              </a:ext>
            </a:extLst>
          </p:cNvPr>
          <p:cNvSpPr/>
          <p:nvPr/>
        </p:nvSpPr>
        <p:spPr>
          <a:xfrm>
            <a:off x="3007515" y="3536011"/>
            <a:ext cx="6176961" cy="22263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9A7EE3-A041-47D6-9C72-D915616479FC}"/>
              </a:ext>
            </a:extLst>
          </p:cNvPr>
          <p:cNvSpPr/>
          <p:nvPr/>
        </p:nvSpPr>
        <p:spPr>
          <a:xfrm>
            <a:off x="2957841" y="5968955"/>
            <a:ext cx="6260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Byte-addressable   Yes 	      Yes 		  No</a:t>
            </a:r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D79E8-036F-46A2-B025-038A8E1CE1B7}"/>
              </a:ext>
            </a:extLst>
          </p:cNvPr>
          <p:cNvSpPr txBox="1"/>
          <p:nvPr/>
        </p:nvSpPr>
        <p:spPr>
          <a:xfrm>
            <a:off x="5705600" y="6574523"/>
            <a:ext cx="648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hlinkClick r:id="rId4"/>
              </a:rPr>
              <a:t>출처</a:t>
            </a:r>
            <a:r>
              <a:rPr lang="en-US" altLang="ko-KR" sz="1100" dirty="0">
                <a:hlinkClick r:id="rId4"/>
              </a:rPr>
              <a:t>: https://research.cs.wisc.edu/sonar/wiki/pmwiki.php?n=Mnemosyne.PCMTechnology</a:t>
            </a:r>
            <a:endParaRPr lang="ko-KR" altLang="en-US" sz="11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3A91B72-D5B7-4DDC-9718-0529D95D5F67}"/>
              </a:ext>
            </a:extLst>
          </p:cNvPr>
          <p:cNvSpPr/>
          <p:nvPr/>
        </p:nvSpPr>
        <p:spPr>
          <a:xfrm>
            <a:off x="3007516" y="5990837"/>
            <a:ext cx="6176961" cy="30802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60906B-11D2-45C8-8376-392AF4458025}"/>
              </a:ext>
            </a:extLst>
          </p:cNvPr>
          <p:cNvSpPr/>
          <p:nvPr/>
        </p:nvSpPr>
        <p:spPr>
          <a:xfrm>
            <a:off x="5965903" y="2882217"/>
            <a:ext cx="1583474" cy="3502659"/>
          </a:xfrm>
          <a:prstGeom prst="rect">
            <a:avLst/>
          </a:prstGeom>
          <a:solidFill>
            <a:srgbClr val="C0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Contents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6FA511-0EE2-9445-A800-3AA9FF18FD18}"/>
              </a:ext>
            </a:extLst>
          </p:cNvPr>
          <p:cNvSpPr/>
          <p:nvPr/>
        </p:nvSpPr>
        <p:spPr>
          <a:xfrm>
            <a:off x="342122" y="2746319"/>
            <a:ext cx="1150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/>
              <a:t>Motivation</a:t>
            </a:r>
            <a:endParaRPr lang="ko-Kore-KR" altLang="en-US" sz="28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2D4FBF5-3B66-4DDD-9FCA-65BCC64E58BD}"/>
              </a:ext>
            </a:extLst>
          </p:cNvPr>
          <p:cNvSpPr/>
          <p:nvPr/>
        </p:nvSpPr>
        <p:spPr>
          <a:xfrm>
            <a:off x="-599782" y="1647480"/>
            <a:ext cx="3708521" cy="2720898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1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2CC311-4968-4899-BAA9-EC5A04FCED46}"/>
              </a:ext>
            </a:extLst>
          </p:cNvPr>
          <p:cNvSpPr/>
          <p:nvPr/>
        </p:nvSpPr>
        <p:spPr>
          <a:xfrm>
            <a:off x="1326382" y="4515149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565C04-B156-4B40-A8EB-82FAB8FF6C3D}"/>
              </a:ext>
            </a:extLst>
          </p:cNvPr>
          <p:cNvSpPr/>
          <p:nvPr/>
        </p:nvSpPr>
        <p:spPr>
          <a:xfrm>
            <a:off x="1326382" y="262734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E2C1EA-EDFD-431C-8030-0E9D79C73B1E}"/>
              </a:ext>
            </a:extLst>
          </p:cNvPr>
          <p:cNvSpPr/>
          <p:nvPr/>
        </p:nvSpPr>
        <p:spPr>
          <a:xfrm>
            <a:off x="1498041" y="872459"/>
            <a:ext cx="154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CPU</a:t>
            </a:r>
            <a:endParaRPr lang="en" altLang="ko-Kore-KR" sz="2000" b="1" i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BA7265-8FD8-47CE-AE49-AFE0BF445CA1}"/>
              </a:ext>
            </a:extLst>
          </p:cNvPr>
          <p:cNvSpPr/>
          <p:nvPr/>
        </p:nvSpPr>
        <p:spPr>
          <a:xfrm>
            <a:off x="1166444" y="269738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Main Memory</a:t>
            </a:r>
            <a:endParaRPr lang="en" altLang="ko-Kore-KR" sz="2000" b="1" i="1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91BF6D5-1EF5-41F0-AB0A-029C3F9CB0D4}"/>
              </a:ext>
            </a:extLst>
          </p:cNvPr>
          <p:cNvSpPr/>
          <p:nvPr/>
        </p:nvSpPr>
        <p:spPr>
          <a:xfrm>
            <a:off x="2034795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8BBAFA6-5337-4F20-B7AF-69E035B38C30}"/>
              </a:ext>
            </a:extLst>
          </p:cNvPr>
          <p:cNvSpPr/>
          <p:nvPr/>
        </p:nvSpPr>
        <p:spPr>
          <a:xfrm rot="10800000">
            <a:off x="2265691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ACC0FE-2C80-410D-8EBF-665119C9856C}"/>
              </a:ext>
            </a:extLst>
          </p:cNvPr>
          <p:cNvSpPr/>
          <p:nvPr/>
        </p:nvSpPr>
        <p:spPr>
          <a:xfrm>
            <a:off x="2366382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823372-D9ED-4A7C-AD60-10D2914FB866}"/>
              </a:ext>
            </a:extLst>
          </p:cNvPr>
          <p:cNvSpPr/>
          <p:nvPr/>
        </p:nvSpPr>
        <p:spPr>
          <a:xfrm>
            <a:off x="1241390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3077B9-C695-40E7-B1D1-352A9BC717AD}"/>
              </a:ext>
            </a:extLst>
          </p:cNvPr>
          <p:cNvSpPr/>
          <p:nvPr/>
        </p:nvSpPr>
        <p:spPr>
          <a:xfrm>
            <a:off x="1166445" y="2441983"/>
            <a:ext cx="2209800" cy="27100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074303E-C3D7-4443-9E0B-28C7FF8D793D}"/>
              </a:ext>
            </a:extLst>
          </p:cNvPr>
          <p:cNvSpPr/>
          <p:nvPr/>
        </p:nvSpPr>
        <p:spPr>
          <a:xfrm>
            <a:off x="1212211" y="4512599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Storage</a:t>
            </a:r>
            <a:endParaRPr lang="en" altLang="ko-Kore-KR" sz="2000" b="1" i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8D4FEA-537C-4510-B19A-6F70D5300B9E}"/>
              </a:ext>
            </a:extLst>
          </p:cNvPr>
          <p:cNvSpPr/>
          <p:nvPr/>
        </p:nvSpPr>
        <p:spPr>
          <a:xfrm>
            <a:off x="2484071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read</a:t>
            </a:r>
            <a:endParaRPr lang="en" altLang="ko-Kore-KR" sz="2000" i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3489E2-63CD-4376-B117-9B02636C9417}"/>
              </a:ext>
            </a:extLst>
          </p:cNvPr>
          <p:cNvSpPr/>
          <p:nvPr/>
        </p:nvSpPr>
        <p:spPr>
          <a:xfrm>
            <a:off x="1223148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write</a:t>
            </a:r>
            <a:endParaRPr lang="en" altLang="ko-Kore-KR" sz="2000" i="1" dirty="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5A642F00-CAC7-4A6F-B0F7-151138207366}"/>
              </a:ext>
            </a:extLst>
          </p:cNvPr>
          <p:cNvSpPr/>
          <p:nvPr/>
        </p:nvSpPr>
        <p:spPr>
          <a:xfrm>
            <a:off x="2102865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406EE939-9BFC-41E6-A450-02798D93119C}"/>
              </a:ext>
            </a:extLst>
          </p:cNvPr>
          <p:cNvSpPr/>
          <p:nvPr/>
        </p:nvSpPr>
        <p:spPr>
          <a:xfrm rot="10800000">
            <a:off x="2333761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344134-1A2B-4E97-AEF3-4CF320ED3FC5}"/>
              </a:ext>
            </a:extLst>
          </p:cNvPr>
          <p:cNvSpPr/>
          <p:nvPr/>
        </p:nvSpPr>
        <p:spPr>
          <a:xfrm>
            <a:off x="2799795" y="1993594"/>
            <a:ext cx="2375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C00000"/>
                </a:solidFill>
              </a:rPr>
              <a:t>Two</a:t>
            </a:r>
            <a:r>
              <a:rPr lang="en-US" altLang="ko-KR" b="1" dirty="0">
                <a:solidFill>
                  <a:srgbClr val="C00000"/>
                </a:solidFill>
              </a:rPr>
              <a:t>-tier memory hierarchy</a:t>
            </a:r>
            <a:endParaRPr lang="en" altLang="ko-Kore-KR" b="1" i="1" dirty="0">
              <a:solidFill>
                <a:srgbClr val="C0000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28698D-22B8-475E-8221-1E3338647A0D}"/>
              </a:ext>
            </a:extLst>
          </p:cNvPr>
          <p:cNvSpPr/>
          <p:nvPr/>
        </p:nvSpPr>
        <p:spPr>
          <a:xfrm>
            <a:off x="-20592" y="2407657"/>
            <a:ext cx="158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</p:spTree>
    <p:extLst>
      <p:ext uri="{BB962C8B-B14F-4D97-AF65-F5344CB8AC3E}">
        <p14:creationId xmlns:p14="http://schemas.microsoft.com/office/powerpoint/2010/main" val="335936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2CC311-4968-4899-BAA9-EC5A04FCED46}"/>
              </a:ext>
            </a:extLst>
          </p:cNvPr>
          <p:cNvSpPr/>
          <p:nvPr/>
        </p:nvSpPr>
        <p:spPr>
          <a:xfrm>
            <a:off x="1326382" y="4515149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565C04-B156-4B40-A8EB-82FAB8FF6C3D}"/>
              </a:ext>
            </a:extLst>
          </p:cNvPr>
          <p:cNvSpPr/>
          <p:nvPr/>
        </p:nvSpPr>
        <p:spPr>
          <a:xfrm>
            <a:off x="1326382" y="262734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E2C1EA-EDFD-431C-8030-0E9D79C73B1E}"/>
              </a:ext>
            </a:extLst>
          </p:cNvPr>
          <p:cNvSpPr/>
          <p:nvPr/>
        </p:nvSpPr>
        <p:spPr>
          <a:xfrm>
            <a:off x="1498041" y="872459"/>
            <a:ext cx="154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CPU</a:t>
            </a:r>
            <a:endParaRPr lang="en" altLang="ko-Kore-KR" sz="2000" b="1" i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BA7265-8FD8-47CE-AE49-AFE0BF445CA1}"/>
              </a:ext>
            </a:extLst>
          </p:cNvPr>
          <p:cNvSpPr/>
          <p:nvPr/>
        </p:nvSpPr>
        <p:spPr>
          <a:xfrm>
            <a:off x="1166444" y="269738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Main Memory</a:t>
            </a:r>
            <a:endParaRPr lang="en" altLang="ko-Kore-KR" sz="2000" b="1" i="1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91BF6D5-1EF5-41F0-AB0A-029C3F9CB0D4}"/>
              </a:ext>
            </a:extLst>
          </p:cNvPr>
          <p:cNvSpPr/>
          <p:nvPr/>
        </p:nvSpPr>
        <p:spPr>
          <a:xfrm>
            <a:off x="2034795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8BBAFA6-5337-4F20-B7AF-69E035B38C30}"/>
              </a:ext>
            </a:extLst>
          </p:cNvPr>
          <p:cNvSpPr/>
          <p:nvPr/>
        </p:nvSpPr>
        <p:spPr>
          <a:xfrm rot="10800000">
            <a:off x="2265691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ACC0FE-2C80-410D-8EBF-665119C9856C}"/>
              </a:ext>
            </a:extLst>
          </p:cNvPr>
          <p:cNvSpPr/>
          <p:nvPr/>
        </p:nvSpPr>
        <p:spPr>
          <a:xfrm>
            <a:off x="2366382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823372-D9ED-4A7C-AD60-10D2914FB866}"/>
              </a:ext>
            </a:extLst>
          </p:cNvPr>
          <p:cNvSpPr/>
          <p:nvPr/>
        </p:nvSpPr>
        <p:spPr>
          <a:xfrm>
            <a:off x="1241390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3077B9-C695-40E7-B1D1-352A9BC717AD}"/>
              </a:ext>
            </a:extLst>
          </p:cNvPr>
          <p:cNvSpPr/>
          <p:nvPr/>
        </p:nvSpPr>
        <p:spPr>
          <a:xfrm>
            <a:off x="1166445" y="2441983"/>
            <a:ext cx="2209800" cy="27100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B40852-EA66-445A-9695-7B693EDE3762}"/>
              </a:ext>
            </a:extLst>
          </p:cNvPr>
          <p:cNvSpPr/>
          <p:nvPr/>
        </p:nvSpPr>
        <p:spPr>
          <a:xfrm>
            <a:off x="9475053" y="352271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491E6D-6B1B-47A8-907B-1F935A940002}"/>
              </a:ext>
            </a:extLst>
          </p:cNvPr>
          <p:cNvSpPr/>
          <p:nvPr/>
        </p:nvSpPr>
        <p:spPr>
          <a:xfrm>
            <a:off x="6199914" y="352271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B276C7-01D4-4F3B-8B67-A7A543EAFBAC}"/>
              </a:ext>
            </a:extLst>
          </p:cNvPr>
          <p:cNvSpPr/>
          <p:nvPr/>
        </p:nvSpPr>
        <p:spPr>
          <a:xfrm>
            <a:off x="6039976" y="3556508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Main Memory</a:t>
            </a:r>
            <a:endParaRPr lang="en" altLang="ko-Kore-KR" sz="2000" b="1" i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A68924-FDDA-4329-B398-A5A9B8DA4AA2}"/>
              </a:ext>
            </a:extLst>
          </p:cNvPr>
          <p:cNvSpPr/>
          <p:nvPr/>
        </p:nvSpPr>
        <p:spPr>
          <a:xfrm>
            <a:off x="9611124" y="3544834"/>
            <a:ext cx="1519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NVM</a:t>
            </a:r>
            <a:endParaRPr lang="en" altLang="ko-Kore-KR" sz="2000" b="1" i="1" dirty="0"/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DA67AAE1-F4AF-46C3-A519-F48388E37BCC}"/>
              </a:ext>
            </a:extLst>
          </p:cNvPr>
          <p:cNvSpPr/>
          <p:nvPr/>
        </p:nvSpPr>
        <p:spPr>
          <a:xfrm>
            <a:off x="8163324" y="3702035"/>
            <a:ext cx="1242015" cy="117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E0030A-6B8E-4B7A-938E-2DC28943B9C2}"/>
              </a:ext>
            </a:extLst>
          </p:cNvPr>
          <p:cNvSpPr/>
          <p:nvPr/>
        </p:nvSpPr>
        <p:spPr>
          <a:xfrm>
            <a:off x="6039976" y="3367145"/>
            <a:ext cx="5606145" cy="7908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0734FD-CCA2-41B4-BB68-F9D6FC680EB2}"/>
              </a:ext>
            </a:extLst>
          </p:cNvPr>
          <p:cNvSpPr/>
          <p:nvPr/>
        </p:nvSpPr>
        <p:spPr>
          <a:xfrm>
            <a:off x="9405339" y="2947553"/>
            <a:ext cx="2665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C00000"/>
                </a:solidFill>
              </a:rPr>
              <a:t>Single</a:t>
            </a:r>
            <a:r>
              <a:rPr lang="en-US" altLang="ko-KR" b="1" dirty="0">
                <a:solidFill>
                  <a:srgbClr val="C00000"/>
                </a:solidFill>
              </a:rPr>
              <a:t> level Interface</a:t>
            </a:r>
            <a:endParaRPr lang="en" altLang="ko-Kore-KR" b="1" i="1" dirty="0">
              <a:solidFill>
                <a:srgbClr val="C0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074303E-C3D7-4443-9E0B-28C7FF8D793D}"/>
              </a:ext>
            </a:extLst>
          </p:cNvPr>
          <p:cNvSpPr/>
          <p:nvPr/>
        </p:nvSpPr>
        <p:spPr>
          <a:xfrm>
            <a:off x="1212211" y="4512599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Storage</a:t>
            </a:r>
            <a:endParaRPr lang="en" altLang="ko-Kore-KR" sz="2000" b="1" i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8D4FEA-537C-4510-B19A-6F70D5300B9E}"/>
              </a:ext>
            </a:extLst>
          </p:cNvPr>
          <p:cNvSpPr/>
          <p:nvPr/>
        </p:nvSpPr>
        <p:spPr>
          <a:xfrm>
            <a:off x="2484071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read</a:t>
            </a:r>
            <a:endParaRPr lang="en" altLang="ko-Kore-KR" sz="2000" i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3489E2-63CD-4376-B117-9B02636C9417}"/>
              </a:ext>
            </a:extLst>
          </p:cNvPr>
          <p:cNvSpPr/>
          <p:nvPr/>
        </p:nvSpPr>
        <p:spPr>
          <a:xfrm>
            <a:off x="1223148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write</a:t>
            </a:r>
            <a:endParaRPr lang="en" altLang="ko-Kore-KR" sz="2000" i="1" dirty="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5A642F00-CAC7-4A6F-B0F7-151138207366}"/>
              </a:ext>
            </a:extLst>
          </p:cNvPr>
          <p:cNvSpPr/>
          <p:nvPr/>
        </p:nvSpPr>
        <p:spPr>
          <a:xfrm>
            <a:off x="2102865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406EE939-9BFC-41E6-A450-02798D93119C}"/>
              </a:ext>
            </a:extLst>
          </p:cNvPr>
          <p:cNvSpPr/>
          <p:nvPr/>
        </p:nvSpPr>
        <p:spPr>
          <a:xfrm rot="10800000">
            <a:off x="2333761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줄무늬가 있는 오른쪽 61">
            <a:extLst>
              <a:ext uri="{FF2B5EF4-FFF2-40B4-BE49-F238E27FC236}">
                <a16:creationId xmlns:a16="http://schemas.microsoft.com/office/drawing/2014/main" id="{2BA546D9-5EA0-4001-84B7-BCE2B167BFC2}"/>
              </a:ext>
            </a:extLst>
          </p:cNvPr>
          <p:cNvSpPr/>
          <p:nvPr/>
        </p:nvSpPr>
        <p:spPr>
          <a:xfrm>
            <a:off x="4066921" y="3098923"/>
            <a:ext cx="1579594" cy="1221850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344134-1A2B-4E97-AEF3-4CF320ED3FC5}"/>
              </a:ext>
            </a:extLst>
          </p:cNvPr>
          <p:cNvSpPr/>
          <p:nvPr/>
        </p:nvSpPr>
        <p:spPr>
          <a:xfrm>
            <a:off x="2799795" y="1993594"/>
            <a:ext cx="2375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C00000"/>
                </a:solidFill>
              </a:rPr>
              <a:t>Two</a:t>
            </a:r>
            <a:r>
              <a:rPr lang="en-US" altLang="ko-KR" b="1" dirty="0">
                <a:solidFill>
                  <a:srgbClr val="C00000"/>
                </a:solidFill>
              </a:rPr>
              <a:t>-tier memory hierarchy</a:t>
            </a:r>
            <a:endParaRPr lang="en" altLang="ko-Kore-KR" b="1" i="1" dirty="0">
              <a:solidFill>
                <a:srgbClr val="C0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D6188D-61EF-4F81-A369-5C21F7E22202}"/>
              </a:ext>
            </a:extLst>
          </p:cNvPr>
          <p:cNvSpPr/>
          <p:nvPr/>
        </p:nvSpPr>
        <p:spPr>
          <a:xfrm>
            <a:off x="-20592" y="2407657"/>
            <a:ext cx="158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3393788-2918-4641-8066-0E2EE2B60373}"/>
              </a:ext>
            </a:extLst>
          </p:cNvPr>
          <p:cNvSpPr/>
          <p:nvPr/>
        </p:nvSpPr>
        <p:spPr>
          <a:xfrm>
            <a:off x="685153" y="3316885"/>
            <a:ext cx="1559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i="1" dirty="0">
                <a:solidFill>
                  <a:srgbClr val="FF0000"/>
                </a:solidFill>
              </a:rPr>
              <a:t>Serialization</a:t>
            </a:r>
            <a:endParaRPr lang="en" altLang="ko-Kore-KR" b="1" i="1" dirty="0">
              <a:solidFill>
                <a:srgbClr val="FF00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C07B8C-B4B7-48EB-83CC-D4B330A72E0C}"/>
              </a:ext>
            </a:extLst>
          </p:cNvPr>
          <p:cNvSpPr/>
          <p:nvPr/>
        </p:nvSpPr>
        <p:spPr>
          <a:xfrm>
            <a:off x="2489199" y="3827918"/>
            <a:ext cx="1823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i="1" dirty="0">
                <a:solidFill>
                  <a:srgbClr val="FF0000"/>
                </a:solidFill>
              </a:rPr>
              <a:t>Deserialization</a:t>
            </a:r>
            <a:endParaRPr lang="en" altLang="ko-Kore-KR" b="1" i="1" dirty="0">
              <a:solidFill>
                <a:srgbClr val="FF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A2E7BFC-7F62-47DC-A3EA-AB93D845496D}"/>
              </a:ext>
            </a:extLst>
          </p:cNvPr>
          <p:cNvSpPr/>
          <p:nvPr/>
        </p:nvSpPr>
        <p:spPr>
          <a:xfrm>
            <a:off x="5675143" y="3003804"/>
            <a:ext cx="158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DD4C43CF-73B8-463C-ABC2-883057C72863}"/>
              </a:ext>
            </a:extLst>
          </p:cNvPr>
          <p:cNvSpPr/>
          <p:nvPr/>
        </p:nvSpPr>
        <p:spPr>
          <a:xfrm rot="3073807">
            <a:off x="7564623" y="2078435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A12E065F-780C-4D21-940E-CB849676AEB7}"/>
              </a:ext>
            </a:extLst>
          </p:cNvPr>
          <p:cNvSpPr/>
          <p:nvPr/>
        </p:nvSpPr>
        <p:spPr>
          <a:xfrm rot="13873807">
            <a:off x="7795519" y="2078435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3F7A3F-E776-4754-A251-35C243C8E1AC}"/>
              </a:ext>
            </a:extLst>
          </p:cNvPr>
          <p:cNvSpPr/>
          <p:nvPr/>
        </p:nvSpPr>
        <p:spPr>
          <a:xfrm>
            <a:off x="7749290" y="2473988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ACDE20-5B29-4BD0-9C3A-915435B44C89}"/>
              </a:ext>
            </a:extLst>
          </p:cNvPr>
          <p:cNvSpPr/>
          <p:nvPr/>
        </p:nvSpPr>
        <p:spPr>
          <a:xfrm>
            <a:off x="6868346" y="2143638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A22C2F4C-CB33-41D1-9005-0303F1DE1626}"/>
              </a:ext>
            </a:extLst>
          </p:cNvPr>
          <p:cNvSpPr/>
          <p:nvPr/>
        </p:nvSpPr>
        <p:spPr>
          <a:xfrm rot="18798150">
            <a:off x="9680719" y="2093069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F40662BF-4FE6-4D7C-A5EF-6D4DDE494565}"/>
              </a:ext>
            </a:extLst>
          </p:cNvPr>
          <p:cNvSpPr/>
          <p:nvPr/>
        </p:nvSpPr>
        <p:spPr>
          <a:xfrm rot="7998150">
            <a:off x="9911615" y="2093069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538925-6502-45C6-BCA5-D7DF8A6F26D4}"/>
              </a:ext>
            </a:extLst>
          </p:cNvPr>
          <p:cNvSpPr/>
          <p:nvPr/>
        </p:nvSpPr>
        <p:spPr>
          <a:xfrm>
            <a:off x="9836841" y="2105059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717F80-21BE-4D98-9E83-17A269C8CB81}"/>
              </a:ext>
            </a:extLst>
          </p:cNvPr>
          <p:cNvSpPr/>
          <p:nvPr/>
        </p:nvSpPr>
        <p:spPr>
          <a:xfrm>
            <a:off x="9033539" y="2499588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A8495A-6B9C-490D-AC9D-D06741FB73DC}"/>
              </a:ext>
            </a:extLst>
          </p:cNvPr>
          <p:cNvSpPr/>
          <p:nvPr/>
        </p:nvSpPr>
        <p:spPr>
          <a:xfrm>
            <a:off x="8035658" y="1704949"/>
            <a:ext cx="154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CPU</a:t>
            </a:r>
            <a:endParaRPr lang="en" altLang="ko-Kore-KR" sz="2000" b="1" i="1" dirty="0"/>
          </a:p>
        </p:txBody>
      </p:sp>
    </p:spTree>
    <p:extLst>
      <p:ext uri="{BB962C8B-B14F-4D97-AF65-F5344CB8AC3E}">
        <p14:creationId xmlns:p14="http://schemas.microsoft.com/office/powerpoint/2010/main" val="3734002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1F96DD1A-E4EE-4E47-9A36-F03A75C5D6F1}"/>
              </a:ext>
            </a:extLst>
          </p:cNvPr>
          <p:cNvSpPr/>
          <p:nvPr/>
        </p:nvSpPr>
        <p:spPr>
          <a:xfrm>
            <a:off x="7253914" y="6009177"/>
            <a:ext cx="974507" cy="551033"/>
          </a:xfrm>
          <a:prstGeom prst="ellipse">
            <a:avLst/>
          </a:prstGeom>
          <a:solidFill>
            <a:schemeClr val="bg1"/>
          </a:solidFill>
          <a:ln w="825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6BA25C-9B5C-41C4-8A59-040093687B92}"/>
              </a:ext>
            </a:extLst>
          </p:cNvPr>
          <p:cNvSpPr/>
          <p:nvPr/>
        </p:nvSpPr>
        <p:spPr>
          <a:xfrm>
            <a:off x="951411" y="6080197"/>
            <a:ext cx="10911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Persistent data should be operated on </a:t>
            </a:r>
            <a:r>
              <a:rPr lang="en-US" altLang="ko-KR" sz="2000" b="1" i="1" dirty="0"/>
              <a:t>directly</a:t>
            </a:r>
            <a:r>
              <a:rPr lang="en-US" altLang="ko-KR" sz="2000" b="1" dirty="0"/>
              <a:t> and like </a:t>
            </a:r>
            <a:r>
              <a:rPr lang="en-US" altLang="ko-KR" sz="2000" b="1" i="1" dirty="0"/>
              <a:t>memory</a:t>
            </a:r>
            <a:endParaRPr lang="en" altLang="ko-Kore-KR" sz="2000" b="1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D66507-62FF-4125-A447-7FBB072F6669}"/>
              </a:ext>
            </a:extLst>
          </p:cNvPr>
          <p:cNvSpPr txBox="1"/>
          <p:nvPr/>
        </p:nvSpPr>
        <p:spPr>
          <a:xfrm>
            <a:off x="1417132" y="6006379"/>
            <a:ext cx="997015" cy="473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i="1" dirty="0">
                <a:solidFill>
                  <a:srgbClr val="FFB11A"/>
                </a:solidFill>
              </a:rPr>
              <a:t>Why?</a:t>
            </a:r>
            <a:endParaRPr kumimoji="1" lang="ko-Kore-KR" altLang="en-US" sz="2400" b="1" i="1" dirty="0">
              <a:solidFill>
                <a:srgbClr val="FFB11A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1F3C881-A32F-42C0-8785-A37B20B8D9EF}"/>
              </a:ext>
            </a:extLst>
          </p:cNvPr>
          <p:cNvSpPr/>
          <p:nvPr/>
        </p:nvSpPr>
        <p:spPr>
          <a:xfrm>
            <a:off x="1326382" y="4515149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532AAF4-46B6-47F8-BFD9-387A23A72B8E}"/>
              </a:ext>
            </a:extLst>
          </p:cNvPr>
          <p:cNvSpPr/>
          <p:nvPr/>
        </p:nvSpPr>
        <p:spPr>
          <a:xfrm>
            <a:off x="1326382" y="262734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343D08B-07E2-41BB-9CDB-7024A61D9BBD}"/>
              </a:ext>
            </a:extLst>
          </p:cNvPr>
          <p:cNvSpPr/>
          <p:nvPr/>
        </p:nvSpPr>
        <p:spPr>
          <a:xfrm>
            <a:off x="1498041" y="872459"/>
            <a:ext cx="154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CPU</a:t>
            </a:r>
            <a:endParaRPr lang="en" altLang="ko-Kore-KR" sz="2000" b="1" i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A837B-CF6F-4FBE-B7DA-DB1B018349E1}"/>
              </a:ext>
            </a:extLst>
          </p:cNvPr>
          <p:cNvSpPr/>
          <p:nvPr/>
        </p:nvSpPr>
        <p:spPr>
          <a:xfrm>
            <a:off x="1166444" y="269738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Main Memory</a:t>
            </a:r>
            <a:endParaRPr lang="en" altLang="ko-Kore-KR" sz="2000" b="1" i="1" dirty="0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ABE71C09-8D25-4AE4-BE74-830066F39B41}"/>
              </a:ext>
            </a:extLst>
          </p:cNvPr>
          <p:cNvSpPr/>
          <p:nvPr/>
        </p:nvSpPr>
        <p:spPr>
          <a:xfrm>
            <a:off x="2034795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C47D1714-C7A7-4FC6-B0AE-1A4941F54FEF}"/>
              </a:ext>
            </a:extLst>
          </p:cNvPr>
          <p:cNvSpPr/>
          <p:nvPr/>
        </p:nvSpPr>
        <p:spPr>
          <a:xfrm rot="10800000">
            <a:off x="2265691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2768C06-9844-4D55-94C6-57135FE60C11}"/>
              </a:ext>
            </a:extLst>
          </p:cNvPr>
          <p:cNvSpPr/>
          <p:nvPr/>
        </p:nvSpPr>
        <p:spPr>
          <a:xfrm>
            <a:off x="2366382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5C3F232-B737-4EDA-8A6D-EA7EB025989B}"/>
              </a:ext>
            </a:extLst>
          </p:cNvPr>
          <p:cNvSpPr/>
          <p:nvPr/>
        </p:nvSpPr>
        <p:spPr>
          <a:xfrm>
            <a:off x="1241390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570A90-46C3-4639-93F1-CB96345A57CD}"/>
              </a:ext>
            </a:extLst>
          </p:cNvPr>
          <p:cNvSpPr/>
          <p:nvPr/>
        </p:nvSpPr>
        <p:spPr>
          <a:xfrm>
            <a:off x="1166445" y="2441983"/>
            <a:ext cx="2209800" cy="27100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ED37D25-26EB-47C3-9B41-650EE4F52FD4}"/>
              </a:ext>
            </a:extLst>
          </p:cNvPr>
          <p:cNvSpPr/>
          <p:nvPr/>
        </p:nvSpPr>
        <p:spPr>
          <a:xfrm>
            <a:off x="1212211" y="4512599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Storage</a:t>
            </a:r>
            <a:endParaRPr lang="en" altLang="ko-Kore-KR" sz="2000" b="1" i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E7EED00-671D-4622-82D2-53F2B764E599}"/>
              </a:ext>
            </a:extLst>
          </p:cNvPr>
          <p:cNvSpPr/>
          <p:nvPr/>
        </p:nvSpPr>
        <p:spPr>
          <a:xfrm>
            <a:off x="2484071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read</a:t>
            </a:r>
            <a:endParaRPr lang="en" altLang="ko-Kore-KR" sz="2000" i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551B0E-F7E8-4738-A219-49081265CA85}"/>
              </a:ext>
            </a:extLst>
          </p:cNvPr>
          <p:cNvSpPr/>
          <p:nvPr/>
        </p:nvSpPr>
        <p:spPr>
          <a:xfrm>
            <a:off x="1223148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write</a:t>
            </a:r>
            <a:endParaRPr lang="en" altLang="ko-Kore-KR" sz="2000" i="1" dirty="0"/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EB7A1082-6E33-4D43-BC9B-23074EC0C7EC}"/>
              </a:ext>
            </a:extLst>
          </p:cNvPr>
          <p:cNvSpPr/>
          <p:nvPr/>
        </p:nvSpPr>
        <p:spPr>
          <a:xfrm>
            <a:off x="2102865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17126EE7-5C50-4BB5-8B01-556E437506E8}"/>
              </a:ext>
            </a:extLst>
          </p:cNvPr>
          <p:cNvSpPr/>
          <p:nvPr/>
        </p:nvSpPr>
        <p:spPr>
          <a:xfrm rot="10800000">
            <a:off x="2333761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줄무늬가 있는 오른쪽 76">
            <a:extLst>
              <a:ext uri="{FF2B5EF4-FFF2-40B4-BE49-F238E27FC236}">
                <a16:creationId xmlns:a16="http://schemas.microsoft.com/office/drawing/2014/main" id="{4B908AC1-C294-408E-BE46-DB8FBCEAFF4C}"/>
              </a:ext>
            </a:extLst>
          </p:cNvPr>
          <p:cNvSpPr/>
          <p:nvPr/>
        </p:nvSpPr>
        <p:spPr>
          <a:xfrm>
            <a:off x="4066921" y="3098923"/>
            <a:ext cx="1579594" cy="1221850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3886DBD-9D15-44EF-8175-FBA3F57E49FB}"/>
              </a:ext>
            </a:extLst>
          </p:cNvPr>
          <p:cNvSpPr/>
          <p:nvPr/>
        </p:nvSpPr>
        <p:spPr>
          <a:xfrm>
            <a:off x="2799795" y="1993594"/>
            <a:ext cx="2375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C00000"/>
                </a:solidFill>
              </a:rPr>
              <a:t>Two</a:t>
            </a:r>
            <a:r>
              <a:rPr lang="en-US" altLang="ko-KR" b="1" dirty="0">
                <a:solidFill>
                  <a:srgbClr val="C00000"/>
                </a:solidFill>
              </a:rPr>
              <a:t>-tier memory hierarchy</a:t>
            </a:r>
            <a:endParaRPr lang="en" altLang="ko-Kore-KR" b="1" i="1" dirty="0">
              <a:solidFill>
                <a:srgbClr val="C0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1432732-48ED-4734-B6BB-A3287836217B}"/>
              </a:ext>
            </a:extLst>
          </p:cNvPr>
          <p:cNvSpPr/>
          <p:nvPr/>
        </p:nvSpPr>
        <p:spPr>
          <a:xfrm>
            <a:off x="685153" y="3316885"/>
            <a:ext cx="1559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i="1" dirty="0">
                <a:solidFill>
                  <a:srgbClr val="FF0000"/>
                </a:solidFill>
              </a:rPr>
              <a:t>Serialization</a:t>
            </a:r>
            <a:endParaRPr lang="en" altLang="ko-Kore-KR" b="1" i="1" dirty="0">
              <a:solidFill>
                <a:srgbClr val="FF0000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8E3CB6-F16F-4BC4-B6B6-61266436C009}"/>
              </a:ext>
            </a:extLst>
          </p:cNvPr>
          <p:cNvSpPr/>
          <p:nvPr/>
        </p:nvSpPr>
        <p:spPr>
          <a:xfrm>
            <a:off x="2489199" y="3827918"/>
            <a:ext cx="1823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i="1" dirty="0">
                <a:solidFill>
                  <a:srgbClr val="FF0000"/>
                </a:solidFill>
              </a:rPr>
              <a:t>Deserialization</a:t>
            </a:r>
            <a:endParaRPr lang="en" altLang="ko-Kore-KR" b="1" i="1" dirty="0">
              <a:solidFill>
                <a:srgbClr val="FF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AF9694-D7C9-40F1-9B45-FDA4E92F2FC1}"/>
              </a:ext>
            </a:extLst>
          </p:cNvPr>
          <p:cNvSpPr/>
          <p:nvPr/>
        </p:nvSpPr>
        <p:spPr>
          <a:xfrm>
            <a:off x="-20592" y="2407657"/>
            <a:ext cx="158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FC7F64-BE24-4E13-91CF-7808E87FB759}"/>
              </a:ext>
            </a:extLst>
          </p:cNvPr>
          <p:cNvSpPr/>
          <p:nvPr/>
        </p:nvSpPr>
        <p:spPr>
          <a:xfrm>
            <a:off x="9475053" y="352271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BAD3C8C-E3AE-4C92-8A5F-A30C9BE6AC0D}"/>
              </a:ext>
            </a:extLst>
          </p:cNvPr>
          <p:cNvSpPr/>
          <p:nvPr/>
        </p:nvSpPr>
        <p:spPr>
          <a:xfrm>
            <a:off x="6199914" y="352271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127894B-57B7-48E4-B192-CA57E724B515}"/>
              </a:ext>
            </a:extLst>
          </p:cNvPr>
          <p:cNvSpPr/>
          <p:nvPr/>
        </p:nvSpPr>
        <p:spPr>
          <a:xfrm>
            <a:off x="8035658" y="1704949"/>
            <a:ext cx="154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CPU</a:t>
            </a:r>
            <a:endParaRPr lang="en" altLang="ko-Kore-KR" sz="2000" b="1" i="1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6B1771-CE42-45C9-9615-53CCC233DB9C}"/>
              </a:ext>
            </a:extLst>
          </p:cNvPr>
          <p:cNvSpPr/>
          <p:nvPr/>
        </p:nvSpPr>
        <p:spPr>
          <a:xfrm>
            <a:off x="6039976" y="3556508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Main Memory</a:t>
            </a:r>
            <a:endParaRPr lang="en" altLang="ko-Kore-KR" sz="2000" b="1" i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BDC0B56-41DF-4DD4-ACCF-6FE142C0B5F9}"/>
              </a:ext>
            </a:extLst>
          </p:cNvPr>
          <p:cNvSpPr/>
          <p:nvPr/>
        </p:nvSpPr>
        <p:spPr>
          <a:xfrm>
            <a:off x="9611124" y="3544834"/>
            <a:ext cx="1519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NVM</a:t>
            </a:r>
            <a:endParaRPr lang="en" altLang="ko-Kore-KR" sz="2000" b="1" i="1" dirty="0"/>
          </a:p>
        </p:txBody>
      </p:sp>
      <p:sp>
        <p:nvSpPr>
          <p:cNvPr id="88" name="화살표: 왼쪽/오른쪽 87">
            <a:extLst>
              <a:ext uri="{FF2B5EF4-FFF2-40B4-BE49-F238E27FC236}">
                <a16:creationId xmlns:a16="http://schemas.microsoft.com/office/drawing/2014/main" id="{AF8D978E-4828-4817-B0CB-67F83B8A1E9E}"/>
              </a:ext>
            </a:extLst>
          </p:cNvPr>
          <p:cNvSpPr/>
          <p:nvPr/>
        </p:nvSpPr>
        <p:spPr>
          <a:xfrm>
            <a:off x="8163324" y="3702035"/>
            <a:ext cx="1242015" cy="117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86EE8F3-177B-4F16-9A68-783AEDCBDE18}"/>
              </a:ext>
            </a:extLst>
          </p:cNvPr>
          <p:cNvSpPr/>
          <p:nvPr/>
        </p:nvSpPr>
        <p:spPr>
          <a:xfrm>
            <a:off x="6039976" y="3367145"/>
            <a:ext cx="5606145" cy="7908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1EC6FF2-285F-45C0-9D6E-C6C72BE5F848}"/>
              </a:ext>
            </a:extLst>
          </p:cNvPr>
          <p:cNvSpPr/>
          <p:nvPr/>
        </p:nvSpPr>
        <p:spPr>
          <a:xfrm>
            <a:off x="9405339" y="2947553"/>
            <a:ext cx="2665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C00000"/>
                </a:solidFill>
              </a:rPr>
              <a:t>Single</a:t>
            </a:r>
            <a:r>
              <a:rPr lang="en-US" altLang="ko-KR" b="1" dirty="0">
                <a:solidFill>
                  <a:srgbClr val="C00000"/>
                </a:solidFill>
              </a:rPr>
              <a:t> level Interface</a:t>
            </a:r>
            <a:endParaRPr lang="en" altLang="ko-Kore-KR" b="1" i="1" dirty="0">
              <a:solidFill>
                <a:srgbClr val="C0000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E8BE2B-CE02-48B9-A24C-ED10DF62A1D3}"/>
              </a:ext>
            </a:extLst>
          </p:cNvPr>
          <p:cNvSpPr/>
          <p:nvPr/>
        </p:nvSpPr>
        <p:spPr>
          <a:xfrm>
            <a:off x="7459170" y="4376690"/>
            <a:ext cx="3763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solidFill>
                  <a:srgbClr val="C00000"/>
                </a:solidFill>
              </a:rPr>
              <a:t>Byte-addressable</a:t>
            </a:r>
          </a:p>
        </p:txBody>
      </p:sp>
      <p:sp>
        <p:nvSpPr>
          <p:cNvPr id="97" name="화살표: 아래쪽 96">
            <a:extLst>
              <a:ext uri="{FF2B5EF4-FFF2-40B4-BE49-F238E27FC236}">
                <a16:creationId xmlns:a16="http://schemas.microsoft.com/office/drawing/2014/main" id="{F09997CC-0E84-4995-9740-153F234A3D0E}"/>
              </a:ext>
            </a:extLst>
          </p:cNvPr>
          <p:cNvSpPr/>
          <p:nvPr/>
        </p:nvSpPr>
        <p:spPr>
          <a:xfrm rot="3073807">
            <a:off x="7564623" y="2078435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C003FFA1-9ABE-4573-B70A-067BF710C8BB}"/>
              </a:ext>
            </a:extLst>
          </p:cNvPr>
          <p:cNvSpPr/>
          <p:nvPr/>
        </p:nvSpPr>
        <p:spPr>
          <a:xfrm rot="13873807">
            <a:off x="7795519" y="2078435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56F84CF-9D9D-40C2-B65B-FC94494A78FD}"/>
              </a:ext>
            </a:extLst>
          </p:cNvPr>
          <p:cNvSpPr/>
          <p:nvPr/>
        </p:nvSpPr>
        <p:spPr>
          <a:xfrm>
            <a:off x="7749290" y="2473988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7870322-0CA0-484C-8B3B-FDC4FECDA2B2}"/>
              </a:ext>
            </a:extLst>
          </p:cNvPr>
          <p:cNvSpPr/>
          <p:nvPr/>
        </p:nvSpPr>
        <p:spPr>
          <a:xfrm>
            <a:off x="6868346" y="2143638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77BF9BB6-FAFE-4D1E-B6C9-D34627C24337}"/>
              </a:ext>
            </a:extLst>
          </p:cNvPr>
          <p:cNvSpPr/>
          <p:nvPr/>
        </p:nvSpPr>
        <p:spPr>
          <a:xfrm rot="18798150">
            <a:off x="9680719" y="2093069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6B677EA8-BC85-419F-AF15-A075A897DC16}"/>
              </a:ext>
            </a:extLst>
          </p:cNvPr>
          <p:cNvSpPr/>
          <p:nvPr/>
        </p:nvSpPr>
        <p:spPr>
          <a:xfrm rot="7998150">
            <a:off x="9911615" y="2093069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1E3127B-E200-4CF6-AF2B-3A3D89C0D338}"/>
              </a:ext>
            </a:extLst>
          </p:cNvPr>
          <p:cNvSpPr/>
          <p:nvPr/>
        </p:nvSpPr>
        <p:spPr>
          <a:xfrm>
            <a:off x="9836841" y="2105059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FBE7432-E99E-4F67-8BF9-9DB57FBD8F39}"/>
              </a:ext>
            </a:extLst>
          </p:cNvPr>
          <p:cNvSpPr/>
          <p:nvPr/>
        </p:nvSpPr>
        <p:spPr>
          <a:xfrm>
            <a:off x="9033539" y="2499588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C4184E7-4186-4144-96C8-7B0B0AA07E10}"/>
              </a:ext>
            </a:extLst>
          </p:cNvPr>
          <p:cNvSpPr/>
          <p:nvPr/>
        </p:nvSpPr>
        <p:spPr>
          <a:xfrm>
            <a:off x="747505" y="5322584"/>
            <a:ext cx="2628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solidFill>
                  <a:srgbClr val="C00000"/>
                </a:solidFill>
              </a:rPr>
              <a:t>Block-addressable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73958C8-3A53-4236-ABAF-4CA1DCC10F27}"/>
              </a:ext>
            </a:extLst>
          </p:cNvPr>
          <p:cNvSpPr/>
          <p:nvPr/>
        </p:nvSpPr>
        <p:spPr>
          <a:xfrm>
            <a:off x="5675143" y="3003804"/>
            <a:ext cx="158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8D44624-4682-4CF5-91C8-8E0C35C13FD0}"/>
                  </a:ext>
                </a:extLst>
              </p14:cNvPr>
              <p14:cNvContentPartPr/>
              <p14:nvPr/>
            </p14:nvContentPartPr>
            <p14:xfrm>
              <a:off x="8710820" y="3847560"/>
              <a:ext cx="115560" cy="5508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8D44624-4682-4CF5-91C8-8E0C35C13F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1820" y="3838560"/>
                <a:ext cx="1332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52F3E72-1C46-4593-BE88-926CB6B346E3}"/>
                  </a:ext>
                </a:extLst>
              </p14:cNvPr>
              <p14:cNvContentPartPr/>
              <p14:nvPr/>
            </p14:nvContentPartPr>
            <p14:xfrm>
              <a:off x="2208140" y="4837920"/>
              <a:ext cx="128880" cy="522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52F3E72-1C46-4593-BE88-926CB6B346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9500" y="4829280"/>
                <a:ext cx="14652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65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62CBA2-CB75-4903-97D0-B55D33086229}">
  <ds:schemaRefs>
    <ds:schemaRef ds:uri="66be011d-2328-4583-a291-349f9c82bad5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8053</TotalTime>
  <Words>1693</Words>
  <Application>Microsoft Office PowerPoint</Application>
  <PresentationFormat>와이드스크린</PresentationFormat>
  <Paragraphs>314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Arial Rounded MT Bold</vt:lpstr>
      <vt:lpstr>Tahoma</vt:lpstr>
      <vt:lpstr>Wingdings</vt:lpstr>
      <vt:lpstr>Office 테마</vt:lpstr>
      <vt:lpstr>Twizzler :  a Data-Centric OS for Non-Volatile Memory</vt:lpstr>
      <vt:lpstr>PowerPoint 프레젠테이션</vt:lpstr>
      <vt:lpstr>Contents</vt:lpstr>
      <vt:lpstr>1. Introduction</vt:lpstr>
      <vt:lpstr>1. Introduction</vt:lpstr>
      <vt:lpstr>Contents</vt:lpstr>
      <vt:lpstr>2. Motivation</vt:lpstr>
      <vt:lpstr>2. Motivation</vt:lpstr>
      <vt:lpstr>2. Motivation</vt:lpstr>
      <vt:lpstr>Contents</vt:lpstr>
      <vt:lpstr>3. Twizzler</vt:lpstr>
      <vt:lpstr>3. Twizzler</vt:lpstr>
      <vt:lpstr>3. Twizzler</vt:lpstr>
      <vt:lpstr>3. Twizzler</vt:lpstr>
      <vt:lpstr>3. Twizzler</vt:lpstr>
      <vt:lpstr>3. Twizzler</vt:lpstr>
      <vt:lpstr>3. Twizzler</vt:lpstr>
      <vt:lpstr>3. Twizzler</vt:lpstr>
      <vt:lpstr>3. Twizzler</vt:lpstr>
      <vt:lpstr>Contents</vt:lpstr>
      <vt:lpstr>4. Evaluation</vt:lpstr>
      <vt:lpstr>4. Evaluation</vt:lpstr>
      <vt:lpstr>4. Evaluation</vt:lpstr>
      <vt:lpstr>Contents</vt:lpstr>
      <vt:lpstr>5. Conclusion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최건희</dc:creator>
  <cp:lastModifiedBy>한예진</cp:lastModifiedBy>
  <cp:revision>195</cp:revision>
  <cp:lastPrinted>2020-08-08T02:56:56Z</cp:lastPrinted>
  <dcterms:created xsi:type="dcterms:W3CDTF">2019-06-24T08:20:15Z</dcterms:created>
  <dcterms:modified xsi:type="dcterms:W3CDTF">2020-12-22T09:00:01Z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